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6" r:id="rId9"/>
    <p:sldId id="259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04" autoAdjust="0"/>
    <p:restoredTop sz="94660"/>
  </p:normalViewPr>
  <p:slideViewPr>
    <p:cSldViewPr>
      <p:cViewPr varScale="1">
        <p:scale>
          <a:sx n="42" d="100"/>
          <a:sy n="42" d="100"/>
        </p:scale>
        <p:origin x="147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5EA157-502E-403B-9967-42C540A3D8D6}" type="doc">
      <dgm:prSet loTypeId="urn:microsoft.com/office/officeart/2005/8/layout/vProcess5" loCatId="process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1511425C-9966-42C1-8C0D-C9685F32EF84}">
      <dgm:prSet phldrT="[Text]"/>
      <dgm:spPr/>
      <dgm:t>
        <a:bodyPr/>
        <a:lstStyle/>
        <a:p>
          <a:r>
            <a:rPr lang="en-US" dirty="0" smtClean="0">
              <a:solidFill>
                <a:srgbClr val="C00000"/>
              </a:solidFill>
            </a:rPr>
            <a:t>MENGEVALUASI BUKTI AUDIT</a:t>
          </a:r>
          <a:endParaRPr lang="en-US" dirty="0">
            <a:solidFill>
              <a:srgbClr val="C00000"/>
            </a:solidFill>
          </a:endParaRPr>
        </a:p>
      </dgm:t>
    </dgm:pt>
    <dgm:pt modelId="{2F7CEFA8-18E9-45D3-86B9-DDD6685A20A1}" type="parTrans" cxnId="{8525C443-952F-416A-9BBA-6622FE7122A9}">
      <dgm:prSet/>
      <dgm:spPr/>
      <dgm:t>
        <a:bodyPr/>
        <a:lstStyle/>
        <a:p>
          <a:endParaRPr lang="en-US"/>
        </a:p>
      </dgm:t>
    </dgm:pt>
    <dgm:pt modelId="{7CFE8B33-E6CA-49BD-BFC6-29B31BCEF888}" type="sibTrans" cxnId="{8525C443-952F-416A-9BBA-6622FE7122A9}">
      <dgm:prSet/>
      <dgm:spPr/>
      <dgm:t>
        <a:bodyPr/>
        <a:lstStyle/>
        <a:p>
          <a:endParaRPr lang="en-US"/>
        </a:p>
      </dgm:t>
    </dgm:pt>
    <dgm:pt modelId="{697890D3-D7C2-4D87-8A1D-50CD2FB45BA8}">
      <dgm:prSet phldrT="[Text]"/>
      <dgm:spPr/>
      <dgm:t>
        <a:bodyPr/>
        <a:lstStyle/>
        <a:p>
          <a:r>
            <a:rPr lang="en-US" dirty="0" smtClean="0">
              <a:solidFill>
                <a:srgbClr val="C00000"/>
              </a:solidFill>
            </a:rPr>
            <a:t>KOMUNIKASI DENGAN TCWG</a:t>
          </a:r>
          <a:endParaRPr lang="en-US" dirty="0">
            <a:solidFill>
              <a:srgbClr val="C00000"/>
            </a:solidFill>
          </a:endParaRPr>
        </a:p>
      </dgm:t>
    </dgm:pt>
    <dgm:pt modelId="{E6507AF7-EB29-4192-A2D2-FAAFD6A73D9D}" type="parTrans" cxnId="{540CF340-EC63-4475-B355-41233337868C}">
      <dgm:prSet/>
      <dgm:spPr/>
      <dgm:t>
        <a:bodyPr/>
        <a:lstStyle/>
        <a:p>
          <a:endParaRPr lang="en-US"/>
        </a:p>
      </dgm:t>
    </dgm:pt>
    <dgm:pt modelId="{F03268B2-8299-4869-891B-4D4189888925}" type="sibTrans" cxnId="{540CF340-EC63-4475-B355-41233337868C}">
      <dgm:prSet/>
      <dgm:spPr/>
      <dgm:t>
        <a:bodyPr/>
        <a:lstStyle/>
        <a:p>
          <a:endParaRPr lang="en-US"/>
        </a:p>
      </dgm:t>
    </dgm:pt>
    <dgm:pt modelId="{C72CA3DD-EE56-4DDB-86AF-0AC7FE459009}">
      <dgm:prSet phldrT="[Text]"/>
      <dgm:spPr/>
      <dgm:t>
        <a:bodyPr/>
        <a:lstStyle/>
        <a:p>
          <a:r>
            <a:rPr lang="en-US" dirty="0" smtClean="0">
              <a:solidFill>
                <a:srgbClr val="C00000"/>
              </a:solidFill>
            </a:rPr>
            <a:t>MERUMUSKAN OPINI AUDITOR</a:t>
          </a:r>
          <a:endParaRPr lang="en-US" dirty="0">
            <a:solidFill>
              <a:srgbClr val="C00000"/>
            </a:solidFill>
          </a:endParaRPr>
        </a:p>
      </dgm:t>
    </dgm:pt>
    <dgm:pt modelId="{D667AEB6-E23F-42DC-8580-9EBFB56221C9}" type="parTrans" cxnId="{D6E9C20A-F294-4701-8BCF-D052E806C8D8}">
      <dgm:prSet/>
      <dgm:spPr/>
      <dgm:t>
        <a:bodyPr/>
        <a:lstStyle/>
        <a:p>
          <a:endParaRPr lang="en-US"/>
        </a:p>
      </dgm:t>
    </dgm:pt>
    <dgm:pt modelId="{6435BB9B-2838-4875-8C26-2C4F4346A575}" type="sibTrans" cxnId="{D6E9C20A-F294-4701-8BCF-D052E806C8D8}">
      <dgm:prSet/>
      <dgm:spPr/>
      <dgm:t>
        <a:bodyPr/>
        <a:lstStyle/>
        <a:p>
          <a:endParaRPr lang="en-US"/>
        </a:p>
      </dgm:t>
    </dgm:pt>
    <dgm:pt modelId="{FD070A3D-0880-4E93-87E2-7B5856319629}" type="pres">
      <dgm:prSet presAssocID="{215EA157-502E-403B-9967-42C540A3D8D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BF689F-3992-4A0E-B57A-9C037C334351}" type="pres">
      <dgm:prSet presAssocID="{215EA157-502E-403B-9967-42C540A3D8D6}" presName="dummyMaxCanvas" presStyleCnt="0">
        <dgm:presLayoutVars/>
      </dgm:prSet>
      <dgm:spPr/>
    </dgm:pt>
    <dgm:pt modelId="{B7632021-371A-4ECA-AFD3-24400EF7C167}" type="pres">
      <dgm:prSet presAssocID="{215EA157-502E-403B-9967-42C540A3D8D6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365350-7EFE-4D72-A2FB-2FC83F1D8CEB}" type="pres">
      <dgm:prSet presAssocID="{215EA157-502E-403B-9967-42C540A3D8D6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F7F9EC-E5BB-4A08-8052-7217F396A17D}" type="pres">
      <dgm:prSet presAssocID="{215EA157-502E-403B-9967-42C540A3D8D6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42AFF5-3F11-4E5A-BC65-717038686192}" type="pres">
      <dgm:prSet presAssocID="{215EA157-502E-403B-9967-42C540A3D8D6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D82D47-15BB-465A-94C4-8562E139DCBD}" type="pres">
      <dgm:prSet presAssocID="{215EA157-502E-403B-9967-42C540A3D8D6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6FADE0-B9D4-43B2-B558-C79CF72AEAC1}" type="pres">
      <dgm:prSet presAssocID="{215EA157-502E-403B-9967-42C540A3D8D6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1D4DA2-8271-4902-8163-1785DB1A4E1C}" type="pres">
      <dgm:prSet presAssocID="{215EA157-502E-403B-9967-42C540A3D8D6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8C9C36-981C-43C5-AC0C-C0A821F9A547}" type="pres">
      <dgm:prSet presAssocID="{215EA157-502E-403B-9967-42C540A3D8D6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ED176C-CBD5-4877-8B3E-C93EECED8814}" type="presOf" srcId="{697890D3-D7C2-4D87-8A1D-50CD2FB45BA8}" destId="{F4365350-7EFE-4D72-A2FB-2FC83F1D8CEB}" srcOrd="0" destOrd="0" presId="urn:microsoft.com/office/officeart/2005/8/layout/vProcess5"/>
    <dgm:cxn modelId="{D6E9C20A-F294-4701-8BCF-D052E806C8D8}" srcId="{215EA157-502E-403B-9967-42C540A3D8D6}" destId="{C72CA3DD-EE56-4DDB-86AF-0AC7FE459009}" srcOrd="2" destOrd="0" parTransId="{D667AEB6-E23F-42DC-8580-9EBFB56221C9}" sibTransId="{6435BB9B-2838-4875-8C26-2C4F4346A575}"/>
    <dgm:cxn modelId="{8525C443-952F-416A-9BBA-6622FE7122A9}" srcId="{215EA157-502E-403B-9967-42C540A3D8D6}" destId="{1511425C-9966-42C1-8C0D-C9685F32EF84}" srcOrd="0" destOrd="0" parTransId="{2F7CEFA8-18E9-45D3-86B9-DDD6685A20A1}" sibTransId="{7CFE8B33-E6CA-49BD-BFC6-29B31BCEF888}"/>
    <dgm:cxn modelId="{3684B0B0-D078-4C14-8ED6-0D5249845214}" type="presOf" srcId="{7CFE8B33-E6CA-49BD-BFC6-29B31BCEF888}" destId="{D642AFF5-3F11-4E5A-BC65-717038686192}" srcOrd="0" destOrd="0" presId="urn:microsoft.com/office/officeart/2005/8/layout/vProcess5"/>
    <dgm:cxn modelId="{B2654EEC-4331-4EDE-8C07-A366EDCCB80B}" type="presOf" srcId="{F03268B2-8299-4869-891B-4D4189888925}" destId="{6BD82D47-15BB-465A-94C4-8562E139DCBD}" srcOrd="0" destOrd="0" presId="urn:microsoft.com/office/officeart/2005/8/layout/vProcess5"/>
    <dgm:cxn modelId="{4D6BC49F-67B2-4EED-B7F0-F2EB30E783E5}" type="presOf" srcId="{C72CA3DD-EE56-4DDB-86AF-0AC7FE459009}" destId="{3BF7F9EC-E5BB-4A08-8052-7217F396A17D}" srcOrd="0" destOrd="0" presId="urn:microsoft.com/office/officeart/2005/8/layout/vProcess5"/>
    <dgm:cxn modelId="{8BEA99EA-4FF7-4316-8343-B853CBE694BD}" type="presOf" srcId="{697890D3-D7C2-4D87-8A1D-50CD2FB45BA8}" destId="{CD1D4DA2-8271-4902-8163-1785DB1A4E1C}" srcOrd="1" destOrd="0" presId="urn:microsoft.com/office/officeart/2005/8/layout/vProcess5"/>
    <dgm:cxn modelId="{540CF340-EC63-4475-B355-41233337868C}" srcId="{215EA157-502E-403B-9967-42C540A3D8D6}" destId="{697890D3-D7C2-4D87-8A1D-50CD2FB45BA8}" srcOrd="1" destOrd="0" parTransId="{E6507AF7-EB29-4192-A2D2-FAAFD6A73D9D}" sibTransId="{F03268B2-8299-4869-891B-4D4189888925}"/>
    <dgm:cxn modelId="{26BA19C8-55D8-4C45-8F6A-555068BD316B}" type="presOf" srcId="{215EA157-502E-403B-9967-42C540A3D8D6}" destId="{FD070A3D-0880-4E93-87E2-7B5856319629}" srcOrd="0" destOrd="0" presId="urn:microsoft.com/office/officeart/2005/8/layout/vProcess5"/>
    <dgm:cxn modelId="{BD7B04C7-A77A-498B-A82D-AAD166B14494}" type="presOf" srcId="{1511425C-9966-42C1-8C0D-C9685F32EF84}" destId="{3C6FADE0-B9D4-43B2-B558-C79CF72AEAC1}" srcOrd="1" destOrd="0" presId="urn:microsoft.com/office/officeart/2005/8/layout/vProcess5"/>
    <dgm:cxn modelId="{A454E963-CF72-446B-962C-B434E04BC589}" type="presOf" srcId="{1511425C-9966-42C1-8C0D-C9685F32EF84}" destId="{B7632021-371A-4ECA-AFD3-24400EF7C167}" srcOrd="0" destOrd="0" presId="urn:microsoft.com/office/officeart/2005/8/layout/vProcess5"/>
    <dgm:cxn modelId="{7DA30EF1-7E95-450C-8325-742046AEA5D0}" type="presOf" srcId="{C72CA3DD-EE56-4DDB-86AF-0AC7FE459009}" destId="{678C9C36-981C-43C5-AC0C-C0A821F9A547}" srcOrd="1" destOrd="0" presId="urn:microsoft.com/office/officeart/2005/8/layout/vProcess5"/>
    <dgm:cxn modelId="{69CA5E63-9D04-40F7-A571-A91ACAFB66E2}" type="presParOf" srcId="{FD070A3D-0880-4E93-87E2-7B5856319629}" destId="{C3BF689F-3992-4A0E-B57A-9C037C334351}" srcOrd="0" destOrd="0" presId="urn:microsoft.com/office/officeart/2005/8/layout/vProcess5"/>
    <dgm:cxn modelId="{BDEF0615-A236-4FB3-947D-48CADEE6C970}" type="presParOf" srcId="{FD070A3D-0880-4E93-87E2-7B5856319629}" destId="{B7632021-371A-4ECA-AFD3-24400EF7C167}" srcOrd="1" destOrd="0" presId="urn:microsoft.com/office/officeart/2005/8/layout/vProcess5"/>
    <dgm:cxn modelId="{E48864AE-2A3A-41C7-AB9F-85FD5ADD8152}" type="presParOf" srcId="{FD070A3D-0880-4E93-87E2-7B5856319629}" destId="{F4365350-7EFE-4D72-A2FB-2FC83F1D8CEB}" srcOrd="2" destOrd="0" presId="urn:microsoft.com/office/officeart/2005/8/layout/vProcess5"/>
    <dgm:cxn modelId="{166A8DB6-05DC-417E-A273-0B28A538427D}" type="presParOf" srcId="{FD070A3D-0880-4E93-87E2-7B5856319629}" destId="{3BF7F9EC-E5BB-4A08-8052-7217F396A17D}" srcOrd="3" destOrd="0" presId="urn:microsoft.com/office/officeart/2005/8/layout/vProcess5"/>
    <dgm:cxn modelId="{665CCEFD-DE8B-4B8F-8092-B8C86E93CFD4}" type="presParOf" srcId="{FD070A3D-0880-4E93-87E2-7B5856319629}" destId="{D642AFF5-3F11-4E5A-BC65-717038686192}" srcOrd="4" destOrd="0" presId="urn:microsoft.com/office/officeart/2005/8/layout/vProcess5"/>
    <dgm:cxn modelId="{361167AE-E55B-47D3-8AC3-B8330B3A1F5C}" type="presParOf" srcId="{FD070A3D-0880-4E93-87E2-7B5856319629}" destId="{6BD82D47-15BB-465A-94C4-8562E139DCBD}" srcOrd="5" destOrd="0" presId="urn:microsoft.com/office/officeart/2005/8/layout/vProcess5"/>
    <dgm:cxn modelId="{0E0121B7-0E0F-4CEE-9AA1-CFA2B3A9017C}" type="presParOf" srcId="{FD070A3D-0880-4E93-87E2-7B5856319629}" destId="{3C6FADE0-B9D4-43B2-B558-C79CF72AEAC1}" srcOrd="6" destOrd="0" presId="urn:microsoft.com/office/officeart/2005/8/layout/vProcess5"/>
    <dgm:cxn modelId="{B72779A3-0C73-4C0C-A858-93CA7482114F}" type="presParOf" srcId="{FD070A3D-0880-4E93-87E2-7B5856319629}" destId="{CD1D4DA2-8271-4902-8163-1785DB1A4E1C}" srcOrd="7" destOrd="0" presId="urn:microsoft.com/office/officeart/2005/8/layout/vProcess5"/>
    <dgm:cxn modelId="{2FB20C87-771B-4A4D-A144-F2FFA5228FA2}" type="presParOf" srcId="{FD070A3D-0880-4E93-87E2-7B5856319629}" destId="{678C9C36-981C-43C5-AC0C-C0A821F9A54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3D73AA-3478-4A0C-9832-D15387EB7D4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02173D-D846-436B-AD67-1A6C76B896C3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TCWG</a:t>
          </a:r>
          <a:endParaRPr lang="en-US" b="1" dirty="0">
            <a:solidFill>
              <a:schemeClr val="tx1"/>
            </a:solidFill>
          </a:endParaRPr>
        </a:p>
      </dgm:t>
    </dgm:pt>
    <dgm:pt modelId="{5E9487E1-F09B-4B0B-989E-1F4DF8C5FF26}" type="parTrans" cxnId="{57C56FAD-09AE-4467-8576-5B4E141FF7CC}">
      <dgm:prSet/>
      <dgm:spPr/>
      <dgm:t>
        <a:bodyPr/>
        <a:lstStyle/>
        <a:p>
          <a:endParaRPr lang="en-US"/>
        </a:p>
      </dgm:t>
    </dgm:pt>
    <dgm:pt modelId="{A66369BF-3871-4378-A09D-66AEC3805AF2}" type="sibTrans" cxnId="{57C56FAD-09AE-4467-8576-5B4E141FF7CC}">
      <dgm:prSet/>
      <dgm:spPr/>
      <dgm:t>
        <a:bodyPr/>
        <a:lstStyle/>
        <a:p>
          <a:endParaRPr lang="en-US"/>
        </a:p>
      </dgm:t>
    </dgm:pt>
    <dgm:pt modelId="{2DCD1FDE-5BC7-47AA-8337-B4D008001E9F}">
      <dgm:prSet phldrT="[Text]"/>
      <dgm:spPr/>
      <dgm:t>
        <a:bodyPr/>
        <a:lstStyle/>
        <a:p>
          <a:r>
            <a:rPr lang="en-US" dirty="0" err="1" smtClean="0"/>
            <a:t>Orang</a:t>
          </a:r>
          <a:r>
            <a:rPr lang="en-US" dirty="0" smtClean="0"/>
            <a:t> / </a:t>
          </a:r>
          <a:r>
            <a:rPr lang="en-US" dirty="0" err="1" smtClean="0"/>
            <a:t>orang</a:t>
          </a:r>
          <a:r>
            <a:rPr lang="en-US" dirty="0" smtClean="0"/>
            <a:t> – </a:t>
          </a:r>
          <a:r>
            <a:rPr lang="en-US" dirty="0" err="1" smtClean="0"/>
            <a:t>orang</a:t>
          </a:r>
          <a:r>
            <a:rPr lang="en-US" dirty="0" smtClean="0"/>
            <a:t> yang </a:t>
          </a:r>
          <a:r>
            <a:rPr lang="en-US" dirty="0" err="1" smtClean="0"/>
            <a:t>bertanggung</a:t>
          </a:r>
          <a:r>
            <a:rPr lang="en-US" dirty="0" smtClean="0"/>
            <a:t> </a:t>
          </a:r>
          <a:r>
            <a:rPr lang="en-US" dirty="0" err="1" smtClean="0"/>
            <a:t>jawab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mengawasi</a:t>
          </a:r>
          <a:r>
            <a:rPr lang="en-US" dirty="0" smtClean="0"/>
            <a:t> </a:t>
          </a:r>
          <a:r>
            <a:rPr lang="en-US" dirty="0" err="1" smtClean="0"/>
            <a:t>arah</a:t>
          </a:r>
          <a:r>
            <a:rPr lang="en-US" dirty="0" smtClean="0"/>
            <a:t> </a:t>
          </a:r>
          <a:r>
            <a:rPr lang="en-US" dirty="0" err="1" smtClean="0"/>
            <a:t>strategi</a:t>
          </a:r>
          <a:r>
            <a:rPr lang="en-US" dirty="0" smtClean="0"/>
            <a:t> </a:t>
          </a:r>
          <a:r>
            <a:rPr lang="en-US" dirty="0" err="1" smtClean="0"/>
            <a:t>perusahaan</a:t>
          </a:r>
          <a:r>
            <a:rPr lang="en-US" dirty="0" smtClean="0"/>
            <a:t>.</a:t>
          </a:r>
          <a:endParaRPr lang="en-US" dirty="0"/>
        </a:p>
      </dgm:t>
    </dgm:pt>
    <dgm:pt modelId="{92062BDF-FBB1-420F-9D0F-D512688C455F}" type="parTrans" cxnId="{ACF5FC0F-CB93-41A8-AFFD-27F479EE316A}">
      <dgm:prSet/>
      <dgm:spPr/>
      <dgm:t>
        <a:bodyPr/>
        <a:lstStyle/>
        <a:p>
          <a:endParaRPr lang="en-US"/>
        </a:p>
      </dgm:t>
    </dgm:pt>
    <dgm:pt modelId="{4244E6FD-1739-40A0-B071-DF9B29F19D49}" type="sibTrans" cxnId="{ACF5FC0F-CB93-41A8-AFFD-27F479EE316A}">
      <dgm:prSet/>
      <dgm:spPr/>
      <dgm:t>
        <a:bodyPr/>
        <a:lstStyle/>
        <a:p>
          <a:endParaRPr lang="en-US"/>
        </a:p>
      </dgm:t>
    </dgm:pt>
    <dgm:pt modelId="{6EFD1B20-5066-4FEB-8BCC-96AA40374F44}">
      <dgm:prSet phldrT="[Text]"/>
      <dgm:spPr/>
      <dgm:t>
        <a:bodyPr/>
        <a:lstStyle/>
        <a:p>
          <a:r>
            <a:rPr lang="en-US" dirty="0" smtClean="0"/>
            <a:t>goal</a:t>
          </a:r>
          <a:endParaRPr lang="en-US" dirty="0"/>
        </a:p>
      </dgm:t>
    </dgm:pt>
    <dgm:pt modelId="{C1993A8B-202A-43CE-B9F8-1FD424658742}" type="parTrans" cxnId="{53C7AEC2-3296-4A2B-BF1E-FF7E6723DE67}">
      <dgm:prSet/>
      <dgm:spPr/>
      <dgm:t>
        <a:bodyPr/>
        <a:lstStyle/>
        <a:p>
          <a:endParaRPr lang="en-US"/>
        </a:p>
      </dgm:t>
    </dgm:pt>
    <dgm:pt modelId="{62FAB735-8113-436D-A01A-F4E06DF71DAC}" type="sibTrans" cxnId="{53C7AEC2-3296-4A2B-BF1E-FF7E6723DE67}">
      <dgm:prSet/>
      <dgm:spPr/>
      <dgm:t>
        <a:bodyPr/>
        <a:lstStyle/>
        <a:p>
          <a:endParaRPr lang="en-US"/>
        </a:p>
      </dgm:t>
    </dgm:pt>
    <dgm:pt modelId="{505F1A8F-178D-46CE-BD1A-3B2EED20370B}">
      <dgm:prSet/>
      <dgm:spPr/>
      <dgm:t>
        <a:bodyPr/>
        <a:lstStyle/>
        <a:p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mendorong</a:t>
          </a:r>
          <a:r>
            <a:rPr lang="en-US" dirty="0" smtClean="0"/>
            <a:t> </a:t>
          </a:r>
          <a:r>
            <a:rPr lang="en-US" dirty="0" err="1" smtClean="0"/>
            <a:t>komunikasi</a:t>
          </a:r>
          <a:r>
            <a:rPr lang="en-US" dirty="0" smtClean="0"/>
            <a:t> </a:t>
          </a:r>
          <a:r>
            <a:rPr lang="en-US" dirty="0" err="1" smtClean="0"/>
            <a:t>dua</a:t>
          </a:r>
          <a:r>
            <a:rPr lang="en-US" dirty="0" smtClean="0"/>
            <a:t> </a:t>
          </a:r>
          <a:r>
            <a:rPr lang="en-US" dirty="0" err="1" smtClean="0"/>
            <a:t>arah</a:t>
          </a:r>
          <a:r>
            <a:rPr lang="en-US" dirty="0" smtClean="0"/>
            <a:t> yang </a:t>
          </a:r>
          <a:r>
            <a:rPr lang="en-US" dirty="0" err="1" smtClean="0"/>
            <a:t>efektif</a:t>
          </a:r>
          <a:r>
            <a:rPr lang="en-US" dirty="0" smtClean="0"/>
            <a:t> </a:t>
          </a:r>
          <a:r>
            <a:rPr lang="en-US" dirty="0" err="1" smtClean="0"/>
            <a:t>antara</a:t>
          </a:r>
          <a:r>
            <a:rPr lang="en-US" dirty="0" smtClean="0"/>
            <a:t> auditor </a:t>
          </a:r>
          <a:r>
            <a:rPr lang="en-US" dirty="0" err="1" smtClean="0"/>
            <a:t>dan</a:t>
          </a:r>
          <a:r>
            <a:rPr lang="en-US" dirty="0" smtClean="0"/>
            <a:t> TCWG.</a:t>
          </a:r>
          <a:endParaRPr lang="en-US" dirty="0"/>
        </a:p>
      </dgm:t>
    </dgm:pt>
    <dgm:pt modelId="{7C47CEFC-98A3-40EF-9316-24BB5DB40906}" type="parTrans" cxnId="{B34D0799-A071-4AF4-BC73-D1D59F92A6CE}">
      <dgm:prSet/>
      <dgm:spPr/>
      <dgm:t>
        <a:bodyPr/>
        <a:lstStyle/>
        <a:p>
          <a:endParaRPr lang="en-US"/>
        </a:p>
      </dgm:t>
    </dgm:pt>
    <dgm:pt modelId="{C980CEBB-BD2A-4752-BB36-B3CA690C61E7}" type="sibTrans" cxnId="{B34D0799-A071-4AF4-BC73-D1D59F92A6CE}">
      <dgm:prSet/>
      <dgm:spPr/>
      <dgm:t>
        <a:bodyPr/>
        <a:lstStyle/>
        <a:p>
          <a:endParaRPr lang="en-US"/>
        </a:p>
      </dgm:t>
    </dgm:pt>
    <dgm:pt modelId="{B3D0E28D-0B12-4875-A77E-D918BA635C36}" type="pres">
      <dgm:prSet presAssocID="{443D73AA-3478-4A0C-9832-D15387EB7D4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7035000C-5A06-483F-B58A-0AB2F6A9C5D8}" type="pres">
      <dgm:prSet presAssocID="{4502173D-D846-436B-AD67-1A6C76B896C3}" presName="composite" presStyleCnt="0"/>
      <dgm:spPr/>
    </dgm:pt>
    <dgm:pt modelId="{0459092F-612D-42A8-B2A6-D3EBD38521CC}" type="pres">
      <dgm:prSet presAssocID="{4502173D-D846-436B-AD67-1A6C76B896C3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DFB212-2061-476F-A3C6-D5C0681CDE9C}" type="pres">
      <dgm:prSet presAssocID="{4502173D-D846-436B-AD67-1A6C76B896C3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690353-7571-4640-9579-039B59915C90}" type="pres">
      <dgm:prSet presAssocID="{A66369BF-3871-4378-A09D-66AEC3805AF2}" presName="sp" presStyleCnt="0"/>
      <dgm:spPr/>
    </dgm:pt>
    <dgm:pt modelId="{36C4B5CA-8E7C-4B3F-8676-0E1AEA150E31}" type="pres">
      <dgm:prSet presAssocID="{6EFD1B20-5066-4FEB-8BCC-96AA40374F44}" presName="composite" presStyleCnt="0"/>
      <dgm:spPr/>
    </dgm:pt>
    <dgm:pt modelId="{3A7F40C1-E6AD-4556-8269-F646162D2191}" type="pres">
      <dgm:prSet presAssocID="{6EFD1B20-5066-4FEB-8BCC-96AA40374F44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FC623E-AD23-4B72-86C5-1160B07691AE}" type="pres">
      <dgm:prSet presAssocID="{6EFD1B20-5066-4FEB-8BCC-96AA40374F44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4835B6-3F9E-43D0-9FC4-45E9265EA4ED}" type="presOf" srcId="{2DCD1FDE-5BC7-47AA-8337-B4D008001E9F}" destId="{B7DFB212-2061-476F-A3C6-D5C0681CDE9C}" srcOrd="0" destOrd="0" presId="urn:microsoft.com/office/officeart/2005/8/layout/chevron2"/>
    <dgm:cxn modelId="{986CC687-AE5B-4F20-B3B2-46DE07643AA0}" type="presOf" srcId="{6EFD1B20-5066-4FEB-8BCC-96AA40374F44}" destId="{3A7F40C1-E6AD-4556-8269-F646162D2191}" srcOrd="0" destOrd="0" presId="urn:microsoft.com/office/officeart/2005/8/layout/chevron2"/>
    <dgm:cxn modelId="{53C7AEC2-3296-4A2B-BF1E-FF7E6723DE67}" srcId="{443D73AA-3478-4A0C-9832-D15387EB7D47}" destId="{6EFD1B20-5066-4FEB-8BCC-96AA40374F44}" srcOrd="1" destOrd="0" parTransId="{C1993A8B-202A-43CE-B9F8-1FD424658742}" sibTransId="{62FAB735-8113-436D-A01A-F4E06DF71DAC}"/>
    <dgm:cxn modelId="{56D415B2-2DB5-461F-B993-AD530D02DDAD}" type="presOf" srcId="{443D73AA-3478-4A0C-9832-D15387EB7D47}" destId="{B3D0E28D-0B12-4875-A77E-D918BA635C36}" srcOrd="0" destOrd="0" presId="urn:microsoft.com/office/officeart/2005/8/layout/chevron2"/>
    <dgm:cxn modelId="{57C56FAD-09AE-4467-8576-5B4E141FF7CC}" srcId="{443D73AA-3478-4A0C-9832-D15387EB7D47}" destId="{4502173D-D846-436B-AD67-1A6C76B896C3}" srcOrd="0" destOrd="0" parTransId="{5E9487E1-F09B-4B0B-989E-1F4DF8C5FF26}" sibTransId="{A66369BF-3871-4378-A09D-66AEC3805AF2}"/>
    <dgm:cxn modelId="{0BCA75D2-DEEE-4332-BD71-16B613F762C7}" type="presOf" srcId="{505F1A8F-178D-46CE-BD1A-3B2EED20370B}" destId="{7EFC623E-AD23-4B72-86C5-1160B07691AE}" srcOrd="0" destOrd="0" presId="urn:microsoft.com/office/officeart/2005/8/layout/chevron2"/>
    <dgm:cxn modelId="{B34D0799-A071-4AF4-BC73-D1D59F92A6CE}" srcId="{6EFD1B20-5066-4FEB-8BCC-96AA40374F44}" destId="{505F1A8F-178D-46CE-BD1A-3B2EED20370B}" srcOrd="0" destOrd="0" parTransId="{7C47CEFC-98A3-40EF-9316-24BB5DB40906}" sibTransId="{C980CEBB-BD2A-4752-BB36-B3CA690C61E7}"/>
    <dgm:cxn modelId="{ACF5FC0F-CB93-41A8-AFFD-27F479EE316A}" srcId="{4502173D-D846-436B-AD67-1A6C76B896C3}" destId="{2DCD1FDE-5BC7-47AA-8337-B4D008001E9F}" srcOrd="0" destOrd="0" parTransId="{92062BDF-FBB1-420F-9D0F-D512688C455F}" sibTransId="{4244E6FD-1739-40A0-B071-DF9B29F19D49}"/>
    <dgm:cxn modelId="{ADEB4F30-53F3-48EB-B7FB-9096166147DE}" type="presOf" srcId="{4502173D-D846-436B-AD67-1A6C76B896C3}" destId="{0459092F-612D-42A8-B2A6-D3EBD38521CC}" srcOrd="0" destOrd="0" presId="urn:microsoft.com/office/officeart/2005/8/layout/chevron2"/>
    <dgm:cxn modelId="{00A336E9-3432-4605-A9D2-DC5C6B517925}" type="presParOf" srcId="{B3D0E28D-0B12-4875-A77E-D918BA635C36}" destId="{7035000C-5A06-483F-B58A-0AB2F6A9C5D8}" srcOrd="0" destOrd="0" presId="urn:microsoft.com/office/officeart/2005/8/layout/chevron2"/>
    <dgm:cxn modelId="{99FB4192-1AC8-4AD3-837D-E5C31299B8AD}" type="presParOf" srcId="{7035000C-5A06-483F-B58A-0AB2F6A9C5D8}" destId="{0459092F-612D-42A8-B2A6-D3EBD38521CC}" srcOrd="0" destOrd="0" presId="urn:microsoft.com/office/officeart/2005/8/layout/chevron2"/>
    <dgm:cxn modelId="{6169CB92-7583-4A73-AA7C-209B6EF15DFB}" type="presParOf" srcId="{7035000C-5A06-483F-B58A-0AB2F6A9C5D8}" destId="{B7DFB212-2061-476F-A3C6-D5C0681CDE9C}" srcOrd="1" destOrd="0" presId="urn:microsoft.com/office/officeart/2005/8/layout/chevron2"/>
    <dgm:cxn modelId="{A0DF7E18-2D5D-4D30-8733-62A938051701}" type="presParOf" srcId="{B3D0E28D-0B12-4875-A77E-D918BA635C36}" destId="{4E690353-7571-4640-9579-039B59915C90}" srcOrd="1" destOrd="0" presId="urn:microsoft.com/office/officeart/2005/8/layout/chevron2"/>
    <dgm:cxn modelId="{8D1E440B-2092-4F23-BCBE-6126AFC7389F}" type="presParOf" srcId="{B3D0E28D-0B12-4875-A77E-D918BA635C36}" destId="{36C4B5CA-8E7C-4B3F-8676-0E1AEA150E31}" srcOrd="2" destOrd="0" presId="urn:microsoft.com/office/officeart/2005/8/layout/chevron2"/>
    <dgm:cxn modelId="{2E8F72E6-91AF-42DF-A793-B5DC1DD47DBD}" type="presParOf" srcId="{36C4B5CA-8E7C-4B3F-8676-0E1AEA150E31}" destId="{3A7F40C1-E6AD-4556-8269-F646162D2191}" srcOrd="0" destOrd="0" presId="urn:microsoft.com/office/officeart/2005/8/layout/chevron2"/>
    <dgm:cxn modelId="{06DAFBDA-3B56-4669-B0F1-4A013EE2A5B0}" type="presParOf" srcId="{36C4B5CA-8E7C-4B3F-8676-0E1AEA150E31}" destId="{7EFC623E-AD23-4B72-86C5-1160B07691A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632021-371A-4ECA-AFD3-24400EF7C167}">
      <dsp:nvSpPr>
        <dsp:cNvPr id="0" name=""/>
        <dsp:cNvSpPr/>
      </dsp:nvSpPr>
      <dsp:spPr>
        <a:xfrm>
          <a:off x="0" y="0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>
              <a:solidFill>
                <a:srgbClr val="C00000"/>
              </a:solidFill>
            </a:rPr>
            <a:t>MENGEVALUASI BUKTI AUDIT</a:t>
          </a:r>
          <a:endParaRPr lang="en-US" sz="3700" kern="1200" dirty="0">
            <a:solidFill>
              <a:srgbClr val="C00000"/>
            </a:solidFill>
          </a:endParaRPr>
        </a:p>
      </dsp:txBody>
      <dsp:txXfrm>
        <a:off x="39768" y="39768"/>
        <a:ext cx="5530000" cy="1278252"/>
      </dsp:txXfrm>
    </dsp:sp>
    <dsp:sp modelId="{F4365350-7EFE-4D72-A2FB-2FC83F1D8CEB}">
      <dsp:nvSpPr>
        <dsp:cNvPr id="0" name=""/>
        <dsp:cNvSpPr/>
      </dsp:nvSpPr>
      <dsp:spPr>
        <a:xfrm>
          <a:off x="617219" y="1584087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>
              <a:solidFill>
                <a:srgbClr val="C00000"/>
              </a:solidFill>
            </a:rPr>
            <a:t>KOMUNIKASI DENGAN TCWG</a:t>
          </a:r>
          <a:endParaRPr lang="en-US" sz="3700" kern="1200" dirty="0">
            <a:solidFill>
              <a:srgbClr val="C00000"/>
            </a:solidFill>
          </a:endParaRPr>
        </a:p>
      </dsp:txBody>
      <dsp:txXfrm>
        <a:off x="656987" y="1623855"/>
        <a:ext cx="5415841" cy="1278252"/>
      </dsp:txXfrm>
    </dsp:sp>
    <dsp:sp modelId="{3BF7F9EC-E5BB-4A08-8052-7217F396A17D}">
      <dsp:nvSpPr>
        <dsp:cNvPr id="0" name=""/>
        <dsp:cNvSpPr/>
      </dsp:nvSpPr>
      <dsp:spPr>
        <a:xfrm>
          <a:off x="1234439" y="3168174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>
              <a:solidFill>
                <a:srgbClr val="C00000"/>
              </a:solidFill>
            </a:rPr>
            <a:t>MERUMUSKAN OPINI AUDITOR</a:t>
          </a:r>
          <a:endParaRPr lang="en-US" sz="3700" kern="1200" dirty="0">
            <a:solidFill>
              <a:srgbClr val="C00000"/>
            </a:solidFill>
          </a:endParaRPr>
        </a:p>
      </dsp:txBody>
      <dsp:txXfrm>
        <a:off x="1274207" y="3207942"/>
        <a:ext cx="5415841" cy="1278252"/>
      </dsp:txXfrm>
    </dsp:sp>
    <dsp:sp modelId="{D642AFF5-3F11-4E5A-BC65-717038686192}">
      <dsp:nvSpPr>
        <dsp:cNvPr id="0" name=""/>
        <dsp:cNvSpPr/>
      </dsp:nvSpPr>
      <dsp:spPr>
        <a:xfrm>
          <a:off x="611259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311173" y="1029656"/>
        <a:ext cx="485410" cy="664128"/>
      </dsp:txXfrm>
    </dsp:sp>
    <dsp:sp modelId="{6BD82D47-15BB-465A-94C4-8562E139DCBD}">
      <dsp:nvSpPr>
        <dsp:cNvPr id="0" name=""/>
        <dsp:cNvSpPr/>
      </dsp:nvSpPr>
      <dsp:spPr>
        <a:xfrm>
          <a:off x="672981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928393" y="2604691"/>
        <a:ext cx="485410" cy="6641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00B2A5-39AC-4918-AA05-FCB9934D8046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580A8-2809-489F-ADAB-8B9ECD9C4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00B2A5-39AC-4918-AA05-FCB9934D8046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580A8-2809-489F-ADAB-8B9ECD9C4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00B2A5-39AC-4918-AA05-FCB9934D8046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580A8-2809-489F-ADAB-8B9ECD9C4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00B2A5-39AC-4918-AA05-FCB9934D8046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580A8-2809-489F-ADAB-8B9ECD9C4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00B2A5-39AC-4918-AA05-FCB9934D8046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580A8-2809-489F-ADAB-8B9ECD9C4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00B2A5-39AC-4918-AA05-FCB9934D8046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580A8-2809-489F-ADAB-8B9ECD9C4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00B2A5-39AC-4918-AA05-FCB9934D8046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580A8-2809-489F-ADAB-8B9ECD9C4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00B2A5-39AC-4918-AA05-FCB9934D8046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580A8-2809-489F-ADAB-8B9ECD9C4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00B2A5-39AC-4918-AA05-FCB9934D8046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580A8-2809-489F-ADAB-8B9ECD9C4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00B2A5-39AC-4918-AA05-FCB9934D8046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580A8-2809-489F-ADAB-8B9ECD9C4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00B2A5-39AC-4918-AA05-FCB9934D8046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580A8-2809-489F-ADAB-8B9ECD9C4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CB00B2A5-39AC-4918-AA05-FCB9934D8046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F580A8-2809-489F-ADAB-8B9ECD9C4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TAHAP TERAKHIR PROSES AUDIT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Hal – Hal Yang </a:t>
            </a:r>
            <a:r>
              <a:rPr lang="en-US" sz="4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Dikomunikasikan</a:t>
            </a:r>
            <a:endParaRPr lang="en-US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r>
              <a:rPr lang="en-US" dirty="0" err="1" smtClean="0">
                <a:solidFill>
                  <a:srgbClr val="FF66FF"/>
                </a:solidFill>
              </a:rPr>
              <a:t>Tanggung</a:t>
            </a:r>
            <a:r>
              <a:rPr lang="en-US" dirty="0" smtClean="0">
                <a:solidFill>
                  <a:srgbClr val="FF66FF"/>
                </a:solidFill>
              </a:rPr>
              <a:t> </a:t>
            </a:r>
            <a:r>
              <a:rPr lang="en-US" dirty="0" err="1" smtClean="0">
                <a:solidFill>
                  <a:srgbClr val="FF66FF"/>
                </a:solidFill>
              </a:rPr>
              <a:t>jawab</a:t>
            </a:r>
            <a:r>
              <a:rPr lang="en-US" dirty="0" smtClean="0">
                <a:solidFill>
                  <a:srgbClr val="FF66FF"/>
                </a:solidFill>
              </a:rPr>
              <a:t> auditor </a:t>
            </a:r>
            <a:r>
              <a:rPr lang="en-US" dirty="0" err="1" smtClean="0">
                <a:solidFill>
                  <a:srgbClr val="FF66FF"/>
                </a:solidFill>
              </a:rPr>
              <a:t>dalam</a:t>
            </a:r>
            <a:r>
              <a:rPr lang="en-US" dirty="0" smtClean="0">
                <a:solidFill>
                  <a:srgbClr val="FF66FF"/>
                </a:solidFill>
              </a:rPr>
              <a:t> </a:t>
            </a:r>
            <a:r>
              <a:rPr lang="en-US" dirty="0" err="1" smtClean="0">
                <a:solidFill>
                  <a:srgbClr val="FF66FF"/>
                </a:solidFill>
              </a:rPr>
              <a:t>hubungannya</a:t>
            </a:r>
            <a:r>
              <a:rPr lang="en-US" dirty="0" smtClean="0">
                <a:solidFill>
                  <a:srgbClr val="FF66FF"/>
                </a:solidFill>
              </a:rPr>
              <a:t> </a:t>
            </a:r>
            <a:r>
              <a:rPr lang="en-US" dirty="0" err="1" smtClean="0">
                <a:solidFill>
                  <a:srgbClr val="FF66FF"/>
                </a:solidFill>
              </a:rPr>
              <a:t>dengan</a:t>
            </a:r>
            <a:r>
              <a:rPr lang="en-US" dirty="0" smtClean="0">
                <a:solidFill>
                  <a:srgbClr val="FF66FF"/>
                </a:solidFill>
              </a:rPr>
              <a:t> audit </a:t>
            </a:r>
            <a:r>
              <a:rPr lang="en-US" dirty="0" err="1" smtClean="0">
                <a:solidFill>
                  <a:srgbClr val="FF66FF"/>
                </a:solidFill>
              </a:rPr>
              <a:t>atas</a:t>
            </a:r>
            <a:r>
              <a:rPr lang="en-US" dirty="0" smtClean="0">
                <a:solidFill>
                  <a:srgbClr val="FF66FF"/>
                </a:solidFill>
              </a:rPr>
              <a:t> </a:t>
            </a:r>
            <a:r>
              <a:rPr lang="en-US" dirty="0" err="1" smtClean="0">
                <a:solidFill>
                  <a:srgbClr val="FF66FF"/>
                </a:solidFill>
              </a:rPr>
              <a:t>laporan</a:t>
            </a:r>
            <a:r>
              <a:rPr lang="en-US" dirty="0" smtClean="0">
                <a:solidFill>
                  <a:srgbClr val="FF66FF"/>
                </a:solidFill>
              </a:rPr>
              <a:t> </a:t>
            </a:r>
            <a:r>
              <a:rPr lang="en-US" dirty="0" err="1" smtClean="0">
                <a:solidFill>
                  <a:srgbClr val="FF66FF"/>
                </a:solidFill>
              </a:rPr>
              <a:t>keuangan</a:t>
            </a:r>
            <a:endParaRPr lang="en-US" dirty="0" smtClean="0">
              <a:solidFill>
                <a:srgbClr val="FF66FF"/>
              </a:solidFill>
            </a:endParaRPr>
          </a:p>
          <a:p>
            <a:r>
              <a:rPr lang="en-US" dirty="0" err="1" smtClean="0">
                <a:solidFill>
                  <a:srgbClr val="FF66FF"/>
                </a:solidFill>
              </a:rPr>
              <a:t>Lingkup</a:t>
            </a:r>
            <a:r>
              <a:rPr lang="en-US" dirty="0" smtClean="0">
                <a:solidFill>
                  <a:srgbClr val="FF66FF"/>
                </a:solidFill>
              </a:rPr>
              <a:t> audit yang </a:t>
            </a:r>
            <a:r>
              <a:rPr lang="en-US" dirty="0" err="1" smtClean="0">
                <a:solidFill>
                  <a:srgbClr val="FF66FF"/>
                </a:solidFill>
              </a:rPr>
              <a:t>direncanakan</a:t>
            </a:r>
            <a:r>
              <a:rPr lang="en-US" dirty="0" smtClean="0">
                <a:solidFill>
                  <a:srgbClr val="FF66FF"/>
                </a:solidFill>
              </a:rPr>
              <a:t> </a:t>
            </a:r>
            <a:r>
              <a:rPr lang="en-US" dirty="0" err="1" smtClean="0">
                <a:solidFill>
                  <a:srgbClr val="FF66FF"/>
                </a:solidFill>
              </a:rPr>
              <a:t>dan</a:t>
            </a:r>
            <a:r>
              <a:rPr lang="en-US" dirty="0" smtClean="0">
                <a:solidFill>
                  <a:srgbClr val="FF66FF"/>
                </a:solidFill>
              </a:rPr>
              <a:t> </a:t>
            </a:r>
            <a:r>
              <a:rPr lang="en-US" dirty="0" err="1" smtClean="0">
                <a:solidFill>
                  <a:srgbClr val="FF66FF"/>
                </a:solidFill>
              </a:rPr>
              <a:t>kapan</a:t>
            </a:r>
            <a:r>
              <a:rPr lang="en-US" dirty="0" smtClean="0">
                <a:solidFill>
                  <a:srgbClr val="FF66FF"/>
                </a:solidFill>
              </a:rPr>
              <a:t> audit </a:t>
            </a:r>
            <a:r>
              <a:rPr lang="en-US" dirty="0" err="1" smtClean="0">
                <a:solidFill>
                  <a:srgbClr val="FF66FF"/>
                </a:solidFill>
              </a:rPr>
              <a:t>akan</a:t>
            </a:r>
            <a:r>
              <a:rPr lang="en-US" dirty="0" smtClean="0">
                <a:solidFill>
                  <a:srgbClr val="FF66FF"/>
                </a:solidFill>
              </a:rPr>
              <a:t> </a:t>
            </a:r>
            <a:r>
              <a:rPr lang="en-US" dirty="0" err="1" smtClean="0">
                <a:solidFill>
                  <a:srgbClr val="FF66FF"/>
                </a:solidFill>
              </a:rPr>
              <a:t>dilaksanakan</a:t>
            </a:r>
            <a:endParaRPr lang="en-US" dirty="0" smtClean="0">
              <a:solidFill>
                <a:srgbClr val="FF66FF"/>
              </a:solidFill>
            </a:endParaRPr>
          </a:p>
          <a:p>
            <a:r>
              <a:rPr lang="en-US" dirty="0" err="1" smtClean="0">
                <a:solidFill>
                  <a:srgbClr val="FF66FF"/>
                </a:solidFill>
              </a:rPr>
              <a:t>Temuan</a:t>
            </a:r>
            <a:r>
              <a:rPr lang="en-US" dirty="0" smtClean="0">
                <a:solidFill>
                  <a:srgbClr val="FF66FF"/>
                </a:solidFill>
              </a:rPr>
              <a:t> – </a:t>
            </a:r>
            <a:r>
              <a:rPr lang="en-US" dirty="0" err="1" smtClean="0">
                <a:solidFill>
                  <a:srgbClr val="FF66FF"/>
                </a:solidFill>
              </a:rPr>
              <a:t>temuan</a:t>
            </a:r>
            <a:r>
              <a:rPr lang="en-US" dirty="0" smtClean="0">
                <a:solidFill>
                  <a:srgbClr val="FF66FF"/>
                </a:solidFill>
              </a:rPr>
              <a:t> audit yang </a:t>
            </a:r>
            <a:r>
              <a:rPr lang="en-US" dirty="0" err="1" smtClean="0">
                <a:solidFill>
                  <a:srgbClr val="FF66FF"/>
                </a:solidFill>
              </a:rPr>
              <a:t>signifikan</a:t>
            </a:r>
            <a:endParaRPr lang="en-US" dirty="0">
              <a:solidFill>
                <a:srgbClr val="FF66FF"/>
              </a:solidFill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b="1" spc="150" dirty="0" err="1" smtClean="0">
                <a:ln w="11430"/>
                <a:solidFill>
                  <a:srgbClr val="F8F8F8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Tinjauan</a:t>
            </a:r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b="1" spc="150" dirty="0" err="1" smtClean="0">
                <a:ln w="11430"/>
                <a:solidFill>
                  <a:srgbClr val="F8F8F8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Umum</a:t>
            </a:r>
            <a:endParaRPr lang="id-ID" b="1" spc="150" dirty="0">
              <a:ln w="11430"/>
              <a:solidFill>
                <a:srgbClr val="F8F8F8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600" dirty="0" smtClean="0">
                <a:solidFill>
                  <a:srgbClr val="00FF00"/>
                </a:solidFill>
              </a:rPr>
              <a:t>		</a:t>
            </a:r>
            <a:r>
              <a:rPr lang="en-US" sz="3600" dirty="0" err="1" smtClean="0">
                <a:solidFill>
                  <a:srgbClr val="00FF00"/>
                </a:solidFill>
              </a:rPr>
              <a:t>Proses</a:t>
            </a:r>
            <a:r>
              <a:rPr lang="en-US" sz="3600" dirty="0" smtClean="0">
                <a:solidFill>
                  <a:srgbClr val="00FF00"/>
                </a:solidFill>
              </a:rPr>
              <a:t> audit </a:t>
            </a:r>
            <a:r>
              <a:rPr lang="en-US" sz="3600" dirty="0" err="1" smtClean="0">
                <a:solidFill>
                  <a:srgbClr val="00FF00"/>
                </a:solidFill>
              </a:rPr>
              <a:t>ialah</a:t>
            </a:r>
            <a:r>
              <a:rPr lang="en-US" sz="3600" dirty="0" smtClean="0">
                <a:solidFill>
                  <a:srgbClr val="00FF00"/>
                </a:solidFill>
              </a:rPr>
              <a:t> </a:t>
            </a:r>
            <a:r>
              <a:rPr lang="en-US" sz="3600" dirty="0" err="1" smtClean="0">
                <a:solidFill>
                  <a:srgbClr val="00FF00"/>
                </a:solidFill>
              </a:rPr>
              <a:t>mengevaluasi</a:t>
            </a:r>
            <a:r>
              <a:rPr lang="en-US" sz="3600" dirty="0" smtClean="0">
                <a:solidFill>
                  <a:srgbClr val="00FF00"/>
                </a:solidFill>
              </a:rPr>
              <a:t> </a:t>
            </a:r>
            <a:r>
              <a:rPr lang="en-US" sz="3600" dirty="0" err="1" smtClean="0">
                <a:solidFill>
                  <a:srgbClr val="00FF00"/>
                </a:solidFill>
              </a:rPr>
              <a:t>bukti</a:t>
            </a:r>
            <a:r>
              <a:rPr lang="en-US" sz="3600" dirty="0" smtClean="0">
                <a:solidFill>
                  <a:srgbClr val="00FF00"/>
                </a:solidFill>
              </a:rPr>
              <a:t> audit yang </a:t>
            </a:r>
            <a:r>
              <a:rPr lang="en-US" sz="3600" dirty="0" err="1" smtClean="0">
                <a:solidFill>
                  <a:srgbClr val="00FF00"/>
                </a:solidFill>
              </a:rPr>
              <a:t>diperoleh</a:t>
            </a:r>
            <a:r>
              <a:rPr lang="en-US" sz="3600" dirty="0" smtClean="0">
                <a:solidFill>
                  <a:srgbClr val="00FF00"/>
                </a:solidFill>
              </a:rPr>
              <a:t>, </a:t>
            </a:r>
            <a:r>
              <a:rPr lang="en-US" sz="3600" dirty="0" err="1" smtClean="0">
                <a:solidFill>
                  <a:srgbClr val="00FF00"/>
                </a:solidFill>
              </a:rPr>
              <a:t>mempertimbangkan</a:t>
            </a:r>
            <a:r>
              <a:rPr lang="en-US" sz="3600" dirty="0" smtClean="0">
                <a:solidFill>
                  <a:srgbClr val="00FF00"/>
                </a:solidFill>
              </a:rPr>
              <a:t> </a:t>
            </a:r>
            <a:r>
              <a:rPr lang="en-US" sz="3600" dirty="0" err="1" smtClean="0">
                <a:solidFill>
                  <a:srgbClr val="00FF00"/>
                </a:solidFill>
              </a:rPr>
              <a:t>dampak</a:t>
            </a:r>
            <a:r>
              <a:rPr lang="en-US" sz="3600" dirty="0" smtClean="0">
                <a:solidFill>
                  <a:srgbClr val="00FF00"/>
                </a:solidFill>
              </a:rPr>
              <a:t> </a:t>
            </a:r>
            <a:r>
              <a:rPr lang="en-US" sz="3600" dirty="0" err="1" smtClean="0">
                <a:solidFill>
                  <a:srgbClr val="00FF00"/>
                </a:solidFill>
              </a:rPr>
              <a:t>salah</a:t>
            </a:r>
            <a:r>
              <a:rPr lang="en-US" sz="3600" dirty="0" smtClean="0">
                <a:solidFill>
                  <a:srgbClr val="00FF00"/>
                </a:solidFill>
              </a:rPr>
              <a:t> </a:t>
            </a:r>
            <a:r>
              <a:rPr lang="en-US" sz="3600" dirty="0" err="1" smtClean="0">
                <a:solidFill>
                  <a:srgbClr val="00FF00"/>
                </a:solidFill>
              </a:rPr>
              <a:t>saji</a:t>
            </a:r>
            <a:r>
              <a:rPr lang="en-US" sz="3600" dirty="0" smtClean="0">
                <a:solidFill>
                  <a:srgbClr val="00FF00"/>
                </a:solidFill>
              </a:rPr>
              <a:t> yang </a:t>
            </a:r>
            <a:r>
              <a:rPr lang="en-US" sz="3600" dirty="0" err="1" smtClean="0">
                <a:solidFill>
                  <a:srgbClr val="00FF00"/>
                </a:solidFill>
              </a:rPr>
              <a:t>ditemukan</a:t>
            </a:r>
            <a:r>
              <a:rPr lang="en-US" sz="3600" dirty="0" smtClean="0">
                <a:solidFill>
                  <a:srgbClr val="00FF00"/>
                </a:solidFill>
              </a:rPr>
              <a:t>, </a:t>
            </a:r>
            <a:r>
              <a:rPr lang="en-US" sz="3600" dirty="0" err="1" smtClean="0">
                <a:solidFill>
                  <a:srgbClr val="00FF00"/>
                </a:solidFill>
              </a:rPr>
              <a:t>merumuskan</a:t>
            </a:r>
            <a:r>
              <a:rPr lang="en-US" sz="3600" dirty="0" smtClean="0">
                <a:solidFill>
                  <a:srgbClr val="00FF00"/>
                </a:solidFill>
              </a:rPr>
              <a:t> </a:t>
            </a:r>
            <a:r>
              <a:rPr lang="en-US" sz="3600" dirty="0" err="1" smtClean="0">
                <a:solidFill>
                  <a:srgbClr val="00FF00"/>
                </a:solidFill>
              </a:rPr>
              <a:t>opini</a:t>
            </a:r>
            <a:r>
              <a:rPr lang="en-US" sz="3600" dirty="0" smtClean="0">
                <a:solidFill>
                  <a:srgbClr val="00FF00"/>
                </a:solidFill>
              </a:rPr>
              <a:t> audit, </a:t>
            </a:r>
            <a:r>
              <a:rPr lang="en-US" sz="3600" dirty="0" err="1" smtClean="0">
                <a:solidFill>
                  <a:srgbClr val="00FF00"/>
                </a:solidFill>
              </a:rPr>
              <a:t>dan</a:t>
            </a:r>
            <a:r>
              <a:rPr lang="en-US" sz="3600" dirty="0" smtClean="0">
                <a:solidFill>
                  <a:srgbClr val="00FF00"/>
                </a:solidFill>
              </a:rPr>
              <a:t> </a:t>
            </a:r>
            <a:r>
              <a:rPr lang="en-US" sz="3600" dirty="0" err="1" smtClean="0">
                <a:solidFill>
                  <a:srgbClr val="00FF00"/>
                </a:solidFill>
              </a:rPr>
              <a:t>membuat</a:t>
            </a:r>
            <a:r>
              <a:rPr lang="en-US" sz="3600" dirty="0" smtClean="0">
                <a:solidFill>
                  <a:srgbClr val="00FF00"/>
                </a:solidFill>
              </a:rPr>
              <a:t> </a:t>
            </a:r>
            <a:r>
              <a:rPr lang="en-US" sz="3600" dirty="0" err="1" smtClean="0">
                <a:solidFill>
                  <a:srgbClr val="00FF00"/>
                </a:solidFill>
              </a:rPr>
              <a:t>laporan</a:t>
            </a:r>
            <a:r>
              <a:rPr lang="en-US" sz="3600" dirty="0" smtClean="0">
                <a:solidFill>
                  <a:srgbClr val="00FF00"/>
                </a:solidFill>
              </a:rPr>
              <a:t> audit </a:t>
            </a:r>
            <a:r>
              <a:rPr lang="en-US" sz="3600" dirty="0" err="1" smtClean="0">
                <a:solidFill>
                  <a:srgbClr val="00FF00"/>
                </a:solidFill>
              </a:rPr>
              <a:t>dengan</a:t>
            </a:r>
            <a:r>
              <a:rPr lang="en-US" sz="3600" dirty="0" smtClean="0">
                <a:solidFill>
                  <a:srgbClr val="00FF00"/>
                </a:solidFill>
              </a:rPr>
              <a:t> </a:t>
            </a:r>
            <a:r>
              <a:rPr lang="en-US" sz="3600" dirty="0" err="1" smtClean="0">
                <a:solidFill>
                  <a:srgbClr val="00FF00"/>
                </a:solidFill>
              </a:rPr>
              <a:t>perumusan</a:t>
            </a:r>
            <a:r>
              <a:rPr lang="en-US" sz="3600" dirty="0" smtClean="0">
                <a:solidFill>
                  <a:srgbClr val="00FF00"/>
                </a:solidFill>
              </a:rPr>
              <a:t> </a:t>
            </a:r>
            <a:r>
              <a:rPr lang="en-US" sz="3600" dirty="0" err="1" smtClean="0">
                <a:solidFill>
                  <a:srgbClr val="00FF00"/>
                </a:solidFill>
              </a:rPr>
              <a:t>kalimat</a:t>
            </a:r>
            <a:r>
              <a:rPr lang="en-US" sz="3600" dirty="0" smtClean="0">
                <a:solidFill>
                  <a:srgbClr val="00FF00"/>
                </a:solidFill>
              </a:rPr>
              <a:t> yang </a:t>
            </a:r>
            <a:r>
              <a:rPr lang="en-US" sz="3600" dirty="0" err="1" smtClean="0">
                <a:solidFill>
                  <a:srgbClr val="00FF00"/>
                </a:solidFill>
              </a:rPr>
              <a:t>tepat</a:t>
            </a:r>
            <a:r>
              <a:rPr lang="en-US" sz="3600" dirty="0" smtClean="0">
                <a:solidFill>
                  <a:srgbClr val="00FF00"/>
                </a:solidFill>
              </a:rPr>
              <a:t>.</a:t>
            </a:r>
          </a:p>
          <a:p>
            <a:pPr algn="just">
              <a:buNone/>
            </a:pPr>
            <a:endParaRPr lang="id-ID" sz="36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Straight Arrow Connector 85"/>
          <p:cNvCxnSpPr/>
          <p:nvPr/>
        </p:nvCxnSpPr>
        <p:spPr>
          <a:xfrm>
            <a:off x="1835696" y="5301208"/>
            <a:ext cx="547260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			</a:t>
            </a:r>
          </a:p>
          <a:p>
            <a:pPr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				no		             </a:t>
            </a:r>
            <a:r>
              <a:rPr lang="en-US" sz="1400" b="1" dirty="0" err="1" smtClean="0">
                <a:solidFill>
                  <a:srgbClr val="FF0000"/>
                </a:solidFill>
              </a:rPr>
              <a:t>no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		      </a:t>
            </a:r>
          </a:p>
          <a:p>
            <a:pPr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		 yes						              </a:t>
            </a:r>
            <a:r>
              <a:rPr lang="en-US" sz="1400" b="1" dirty="0" err="1" smtClean="0">
                <a:solidFill>
                  <a:srgbClr val="FF0000"/>
                </a:solidFill>
              </a:rPr>
              <a:t>yes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				     yes		              </a:t>
            </a:r>
            <a:r>
              <a:rPr lang="en-US" sz="1400" b="1" dirty="0" err="1" smtClean="0">
                <a:solidFill>
                  <a:srgbClr val="FF0000"/>
                </a:solidFill>
              </a:rPr>
              <a:t>yes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				     no			</a:t>
            </a:r>
            <a:r>
              <a:rPr lang="en-US" sz="1400" b="1" dirty="0" err="1" smtClean="0">
                <a:solidFill>
                  <a:srgbClr val="FF0000"/>
                </a:solidFill>
              </a:rPr>
              <a:t>no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sp>
        <p:nvSpPr>
          <p:cNvPr id="4" name="Round Single Corner Rectangle 3"/>
          <p:cNvSpPr/>
          <p:nvPr/>
        </p:nvSpPr>
        <p:spPr>
          <a:xfrm>
            <a:off x="611560" y="404664"/>
            <a:ext cx="2520280" cy="648072"/>
          </a:xfrm>
          <a:prstGeom prst="round1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Fair Presentation</a:t>
            </a:r>
            <a:endParaRPr lang="id-ID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979712" y="105273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611560" y="1412776"/>
            <a:ext cx="2520280" cy="9144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Are the F/S prepared in accordance with applicable framework</a:t>
            </a:r>
            <a:endParaRPr lang="id-ID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979712" y="227687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iamond 19"/>
          <p:cNvSpPr/>
          <p:nvPr/>
        </p:nvSpPr>
        <p:spPr>
          <a:xfrm>
            <a:off x="539552" y="2420888"/>
            <a:ext cx="2880320" cy="1512168"/>
          </a:xfrm>
          <a:prstGeom prst="diamond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Are financial statement “presented fairly</a:t>
            </a:r>
            <a:endParaRPr lang="id-ID" dirty="0"/>
          </a:p>
        </p:txBody>
      </p:sp>
      <p:sp>
        <p:nvSpPr>
          <p:cNvPr id="21" name="Rectangle 20"/>
          <p:cNvSpPr/>
          <p:nvPr/>
        </p:nvSpPr>
        <p:spPr>
          <a:xfrm>
            <a:off x="6084168" y="476672"/>
            <a:ext cx="2376264" cy="5760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compliance</a:t>
            </a:r>
            <a:endParaRPr lang="id-ID" dirty="0"/>
          </a:p>
        </p:txBody>
      </p:sp>
      <p:cxnSp>
        <p:nvCxnSpPr>
          <p:cNvPr id="23" name="Straight Connector 22"/>
          <p:cNvCxnSpPr>
            <a:endCxn id="28" idx="0"/>
          </p:cNvCxnSpPr>
          <p:nvPr/>
        </p:nvCxnSpPr>
        <p:spPr>
          <a:xfrm>
            <a:off x="7452320" y="1052736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iamond 27"/>
          <p:cNvSpPr/>
          <p:nvPr/>
        </p:nvSpPr>
        <p:spPr>
          <a:xfrm>
            <a:off x="5940152" y="2348880"/>
            <a:ext cx="3024336" cy="1584176"/>
          </a:xfrm>
          <a:prstGeom prst="diamond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 financial statements comply with framework</a:t>
            </a:r>
            <a:endParaRPr lang="id-ID" dirty="0"/>
          </a:p>
        </p:txBody>
      </p:sp>
      <p:cxnSp>
        <p:nvCxnSpPr>
          <p:cNvPr id="30" name="Straight Connector 29"/>
          <p:cNvCxnSpPr>
            <a:endCxn id="20" idx="3"/>
          </p:cNvCxnSpPr>
          <p:nvPr/>
        </p:nvCxnSpPr>
        <p:spPr>
          <a:xfrm flipH="1">
            <a:off x="3419872" y="3140968"/>
            <a:ext cx="2664296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788024" y="314096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347864" y="3501008"/>
            <a:ext cx="3096344" cy="7200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Report issues to management and TCWG</a:t>
            </a:r>
            <a:endParaRPr lang="id-ID" dirty="0"/>
          </a:p>
        </p:txBody>
      </p:sp>
      <p:cxnSp>
        <p:nvCxnSpPr>
          <p:cNvPr id="38" name="Straight Arrow Connector 37"/>
          <p:cNvCxnSpPr>
            <a:stCxn id="28" idx="2"/>
          </p:cNvCxnSpPr>
          <p:nvPr/>
        </p:nvCxnSpPr>
        <p:spPr>
          <a:xfrm>
            <a:off x="7452320" y="3933056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0" idx="2"/>
          </p:cNvCxnSpPr>
          <p:nvPr/>
        </p:nvCxnSpPr>
        <p:spPr>
          <a:xfrm>
            <a:off x="1979712" y="393305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683568" y="4437112"/>
            <a:ext cx="2664296" cy="36004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Standard audit opinion</a:t>
            </a:r>
            <a:endParaRPr lang="id-ID" dirty="0"/>
          </a:p>
        </p:txBody>
      </p:sp>
      <p:sp>
        <p:nvSpPr>
          <p:cNvPr id="47" name="Rectangle 46"/>
          <p:cNvSpPr/>
          <p:nvPr/>
        </p:nvSpPr>
        <p:spPr>
          <a:xfrm>
            <a:off x="6156176" y="4437112"/>
            <a:ext cx="2987824" cy="4320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Standard audit opinion</a:t>
            </a:r>
            <a:endParaRPr lang="id-ID" dirty="0"/>
          </a:p>
        </p:txBody>
      </p:sp>
      <p:cxnSp>
        <p:nvCxnSpPr>
          <p:cNvPr id="49" name="Straight Arrow Connector 48"/>
          <p:cNvCxnSpPr>
            <a:stCxn id="46" idx="3"/>
            <a:endCxn id="47" idx="1"/>
          </p:cNvCxnSpPr>
          <p:nvPr/>
        </p:nvCxnSpPr>
        <p:spPr>
          <a:xfrm>
            <a:off x="3347864" y="4617132"/>
            <a:ext cx="2808312" cy="360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Diamond 51"/>
          <p:cNvSpPr/>
          <p:nvPr/>
        </p:nvSpPr>
        <p:spPr>
          <a:xfrm>
            <a:off x="3851920" y="4365104"/>
            <a:ext cx="1872208" cy="1008112"/>
          </a:xfrm>
          <a:prstGeom prst="diamond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Issue resolved</a:t>
            </a:r>
            <a:endParaRPr lang="id-ID" sz="1400" dirty="0"/>
          </a:p>
        </p:txBody>
      </p:sp>
      <p:cxnSp>
        <p:nvCxnSpPr>
          <p:cNvPr id="54" name="Straight Connector 53"/>
          <p:cNvCxnSpPr>
            <a:stCxn id="52" idx="0"/>
          </p:cNvCxnSpPr>
          <p:nvPr/>
        </p:nvCxnSpPr>
        <p:spPr>
          <a:xfrm flipV="1">
            <a:off x="4788024" y="414908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ounded Rectangle 82"/>
          <p:cNvSpPr/>
          <p:nvPr/>
        </p:nvSpPr>
        <p:spPr>
          <a:xfrm>
            <a:off x="611560" y="5589240"/>
            <a:ext cx="2880320" cy="48235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Modified audit opinion</a:t>
            </a:r>
            <a:endParaRPr lang="id-ID" dirty="0"/>
          </a:p>
        </p:txBody>
      </p:sp>
      <p:sp>
        <p:nvSpPr>
          <p:cNvPr id="84" name="Rounded Rectangle 83"/>
          <p:cNvSpPr/>
          <p:nvPr/>
        </p:nvSpPr>
        <p:spPr>
          <a:xfrm>
            <a:off x="5796136" y="5589240"/>
            <a:ext cx="2880320" cy="50405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Make changes to the auditor’s report</a:t>
            </a:r>
            <a:endParaRPr lang="id-ID" dirty="0"/>
          </a:p>
        </p:txBody>
      </p:sp>
      <p:cxnSp>
        <p:nvCxnSpPr>
          <p:cNvPr id="91" name="Straight Connector 90"/>
          <p:cNvCxnSpPr/>
          <p:nvPr/>
        </p:nvCxnSpPr>
        <p:spPr>
          <a:xfrm>
            <a:off x="1907704" y="537321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7308304" y="5301208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b="1" dirty="0" err="1" smtClean="0">
                <a:solidFill>
                  <a:srgbClr val="FF0000"/>
                </a:solidFill>
              </a:rPr>
              <a:t>Merumuskan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opini</a:t>
            </a:r>
            <a:r>
              <a:rPr lang="en-US" sz="2000" b="1" dirty="0" smtClean="0">
                <a:solidFill>
                  <a:srgbClr val="FF0000"/>
                </a:solidFill>
              </a:rPr>
              <a:t> auditor</a:t>
            </a:r>
          </a:p>
          <a:p>
            <a:pPr>
              <a:buNone/>
            </a:pPr>
            <a:endParaRPr lang="en-US" sz="1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			</a:t>
            </a:r>
            <a:r>
              <a:rPr lang="en-US" sz="1400" b="1" dirty="0" err="1" smtClean="0">
                <a:solidFill>
                  <a:srgbClr val="FF0000"/>
                </a:solidFill>
              </a:rPr>
              <a:t>Tidak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	</a:t>
            </a:r>
            <a:r>
              <a:rPr lang="en-US" sz="1400" b="1" dirty="0" err="1" smtClean="0">
                <a:solidFill>
                  <a:srgbClr val="FF0000"/>
                </a:solidFill>
              </a:rPr>
              <a:t>ya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			      </a:t>
            </a:r>
            <a:r>
              <a:rPr lang="en-US" sz="1400" b="1" dirty="0" err="1" smtClean="0">
                <a:solidFill>
                  <a:srgbClr val="FF0000"/>
                </a:solidFill>
              </a:rPr>
              <a:t>ya</a:t>
            </a:r>
            <a:r>
              <a:rPr lang="en-US" sz="1400" b="1" dirty="0" smtClean="0">
                <a:solidFill>
                  <a:srgbClr val="FF0000"/>
                </a:solidFill>
              </a:rPr>
              <a:t>		</a:t>
            </a:r>
            <a:r>
              <a:rPr lang="en-US" sz="1400" b="1" dirty="0" err="1" smtClean="0">
                <a:solidFill>
                  <a:srgbClr val="FF0000"/>
                </a:solidFill>
              </a:rPr>
              <a:t>Tidak</a:t>
            </a:r>
            <a:r>
              <a:rPr lang="en-US" sz="1400" b="1" dirty="0" smtClean="0">
                <a:solidFill>
                  <a:srgbClr val="FF0000"/>
                </a:solidFill>
              </a:rPr>
              <a:t>			</a:t>
            </a:r>
            <a:r>
              <a:rPr lang="en-US" sz="1400" b="1" dirty="0" err="1" smtClean="0">
                <a:solidFill>
                  <a:srgbClr val="FF0000"/>
                </a:solidFill>
              </a:rPr>
              <a:t>ya</a:t>
            </a:r>
            <a:r>
              <a:rPr lang="en-US" sz="1400" b="1" dirty="0" smtClean="0">
                <a:solidFill>
                  <a:srgbClr val="FF0000"/>
                </a:solidFill>
              </a:rPr>
              <a:t>	     </a:t>
            </a:r>
            <a:r>
              <a:rPr lang="en-US" sz="1400" b="1" dirty="0" err="1" smtClean="0">
                <a:solidFill>
                  <a:srgbClr val="FF0000"/>
                </a:solidFill>
              </a:rPr>
              <a:t>Tidak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539552" y="764704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C00000"/>
                </a:solidFill>
              </a:rPr>
              <a:t>Wajar</a:t>
            </a:r>
            <a:r>
              <a:rPr lang="en-US" dirty="0" smtClean="0">
                <a:solidFill>
                  <a:srgbClr val="C00000"/>
                </a:solidFill>
              </a:rPr>
              <a:t>?</a:t>
            </a:r>
            <a:endParaRPr lang="id-ID" dirty="0">
              <a:solidFill>
                <a:srgbClr val="C00000"/>
              </a:solidFill>
            </a:endParaRPr>
          </a:p>
        </p:txBody>
      </p:sp>
      <p:cxnSp>
        <p:nvCxnSpPr>
          <p:cNvPr id="6" name="Straight Arrow Connector 5"/>
          <p:cNvCxnSpPr>
            <a:stCxn id="4" idx="4"/>
          </p:cNvCxnSpPr>
          <p:nvPr/>
        </p:nvCxnSpPr>
        <p:spPr>
          <a:xfrm>
            <a:off x="1187624" y="1412776"/>
            <a:ext cx="0" cy="41764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Terminator 8"/>
          <p:cNvSpPr/>
          <p:nvPr/>
        </p:nvSpPr>
        <p:spPr>
          <a:xfrm>
            <a:off x="755576" y="5589240"/>
            <a:ext cx="914400" cy="50405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WTP</a:t>
            </a:r>
            <a:endParaRPr lang="id-ID" dirty="0">
              <a:solidFill>
                <a:srgbClr val="C00000"/>
              </a:solidFill>
            </a:endParaRPr>
          </a:p>
        </p:txBody>
      </p:sp>
      <p:cxnSp>
        <p:nvCxnSpPr>
          <p:cNvPr id="11" name="Straight Connector 10"/>
          <p:cNvCxnSpPr>
            <a:stCxn id="4" idx="6"/>
          </p:cNvCxnSpPr>
          <p:nvPr/>
        </p:nvCxnSpPr>
        <p:spPr>
          <a:xfrm flipV="1">
            <a:off x="1835696" y="1052736"/>
            <a:ext cx="5184576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915816" y="1124744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020272" y="1052736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2267744" y="1772816"/>
            <a:ext cx="172819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ISA 700.17 a</a:t>
            </a:r>
            <a:endParaRPr lang="id-ID" dirty="0">
              <a:solidFill>
                <a:srgbClr val="C00000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300192" y="1700808"/>
            <a:ext cx="158417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ISA 700.17 b</a:t>
            </a:r>
            <a:endParaRPr lang="id-ID" dirty="0">
              <a:solidFill>
                <a:srgbClr val="C0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2915816" y="2276872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iamond 27"/>
          <p:cNvSpPr/>
          <p:nvPr/>
        </p:nvSpPr>
        <p:spPr>
          <a:xfrm>
            <a:off x="1691680" y="2780928"/>
            <a:ext cx="2376264" cy="100811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C00000"/>
                </a:solidFill>
              </a:rPr>
              <a:t>Prevasive</a:t>
            </a:r>
            <a:r>
              <a:rPr lang="en-US" dirty="0" smtClean="0">
                <a:solidFill>
                  <a:srgbClr val="C00000"/>
                </a:solidFill>
              </a:rPr>
              <a:t>?</a:t>
            </a:r>
            <a:endParaRPr lang="id-ID" dirty="0">
              <a:solidFill>
                <a:srgbClr val="C00000"/>
              </a:solidFill>
            </a:endParaRPr>
          </a:p>
        </p:txBody>
      </p:sp>
      <p:cxnSp>
        <p:nvCxnSpPr>
          <p:cNvPr id="30" name="Straight Connector 29"/>
          <p:cNvCxnSpPr>
            <a:stCxn id="23" idx="2"/>
          </p:cNvCxnSpPr>
          <p:nvPr/>
        </p:nvCxnSpPr>
        <p:spPr>
          <a:xfrm>
            <a:off x="7092280" y="227687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Diamond 33"/>
          <p:cNvSpPr/>
          <p:nvPr/>
        </p:nvSpPr>
        <p:spPr>
          <a:xfrm>
            <a:off x="5868144" y="2780928"/>
            <a:ext cx="2520280" cy="108012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C00000"/>
                </a:solidFill>
              </a:rPr>
              <a:t>Prevasive</a:t>
            </a:r>
            <a:r>
              <a:rPr lang="en-US" dirty="0" smtClean="0">
                <a:solidFill>
                  <a:srgbClr val="C00000"/>
                </a:solidFill>
              </a:rPr>
              <a:t>?</a:t>
            </a:r>
            <a:endParaRPr lang="id-ID" dirty="0">
              <a:solidFill>
                <a:srgbClr val="C00000"/>
              </a:solidFill>
            </a:endParaRPr>
          </a:p>
        </p:txBody>
      </p:sp>
      <p:cxnSp>
        <p:nvCxnSpPr>
          <p:cNvPr id="36" name="Straight Connector 35"/>
          <p:cNvCxnSpPr>
            <a:stCxn id="28" idx="3"/>
          </p:cNvCxnSpPr>
          <p:nvPr/>
        </p:nvCxnSpPr>
        <p:spPr>
          <a:xfrm>
            <a:off x="4067944" y="3284984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915816" y="3645024"/>
            <a:ext cx="0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4" idx="2"/>
          </p:cNvCxnSpPr>
          <p:nvPr/>
        </p:nvCxnSpPr>
        <p:spPr>
          <a:xfrm>
            <a:off x="7128284" y="3861048"/>
            <a:ext cx="36004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34" idx="3"/>
          </p:cNvCxnSpPr>
          <p:nvPr/>
        </p:nvCxnSpPr>
        <p:spPr>
          <a:xfrm>
            <a:off x="8388424" y="3320988"/>
            <a:ext cx="144016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572000" y="3284984"/>
            <a:ext cx="0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8532440" y="3356992"/>
            <a:ext cx="0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ounded Rectangle 85"/>
          <p:cNvSpPr/>
          <p:nvPr/>
        </p:nvSpPr>
        <p:spPr>
          <a:xfrm>
            <a:off x="2483768" y="5517232"/>
            <a:ext cx="86409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TW</a:t>
            </a:r>
            <a:endParaRPr lang="id-ID" dirty="0">
              <a:solidFill>
                <a:srgbClr val="C00000"/>
              </a:solidFill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4139952" y="5517232"/>
            <a:ext cx="86409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WDP</a:t>
            </a:r>
            <a:endParaRPr lang="id-ID" dirty="0">
              <a:solidFill>
                <a:srgbClr val="C00000"/>
              </a:solidFill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6732240" y="5373216"/>
            <a:ext cx="93610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TMP</a:t>
            </a:r>
            <a:endParaRPr lang="id-ID" dirty="0">
              <a:solidFill>
                <a:srgbClr val="C00000"/>
              </a:solidFill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8122096" y="5373216"/>
            <a:ext cx="91440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WDP</a:t>
            </a:r>
            <a:endParaRPr lang="id-ID" dirty="0">
              <a:solidFill>
                <a:srgbClr val="C0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95536" y="404664"/>
            <a:ext cx="1584176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sini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MENGEVALUASI BUKTI AUDIT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Menilai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kembali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materialitas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Perubahan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penilaian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risiko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Evaluasi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dampak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salah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saji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Pernyataan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tertulis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Bukti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audit yang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cukup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tepat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Prosedur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analitikal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akhir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Temuan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masalah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penting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Menilai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Kembali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Meterialitas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000" dirty="0" err="1" smtClean="0">
                <a:solidFill>
                  <a:srgbClr val="FFFF00"/>
                </a:solidFill>
              </a:rPr>
              <a:t>Faktor</a:t>
            </a:r>
            <a:r>
              <a:rPr lang="en-US" sz="2000" dirty="0" smtClean="0">
                <a:solidFill>
                  <a:srgbClr val="FFFF00"/>
                </a:solidFill>
              </a:rPr>
              <a:t> – </a:t>
            </a:r>
            <a:r>
              <a:rPr lang="en-US" sz="2000" dirty="0" err="1" smtClean="0">
                <a:solidFill>
                  <a:srgbClr val="FFFF00"/>
                </a:solidFill>
              </a:rPr>
              <a:t>faktor</a:t>
            </a:r>
            <a:r>
              <a:rPr lang="en-US" sz="2000" dirty="0" smtClean="0">
                <a:solidFill>
                  <a:srgbClr val="FFFF00"/>
                </a:solidFill>
              </a:rPr>
              <a:t> yang </a:t>
            </a:r>
            <a:r>
              <a:rPr lang="en-US" sz="2000" dirty="0" err="1" smtClean="0">
                <a:solidFill>
                  <a:srgbClr val="FFFF00"/>
                </a:solidFill>
              </a:rPr>
              <a:t>mungkin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menyebabkan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terjadinya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perubahan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angka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meterialitas</a:t>
            </a:r>
            <a:endParaRPr lang="en-US" sz="2000" dirty="0" smtClean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solidFill>
                  <a:srgbClr val="FFFF00"/>
                </a:solidFill>
              </a:rPr>
              <a:t>Angka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materialitas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pada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awal</a:t>
            </a:r>
            <a:r>
              <a:rPr lang="en-US" sz="2000" dirty="0" smtClean="0">
                <a:solidFill>
                  <a:srgbClr val="FFFF00"/>
                </a:solidFill>
              </a:rPr>
              <a:t> audit </a:t>
            </a:r>
            <a:r>
              <a:rPr lang="en-US" sz="2000" dirty="0" err="1" smtClean="0">
                <a:solidFill>
                  <a:srgbClr val="FFFF00"/>
                </a:solidFill>
              </a:rPr>
              <a:t>tidak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lagi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tepat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karena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hasil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keuangan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entitas</a:t>
            </a:r>
            <a:r>
              <a:rPr lang="en-US" sz="2000" dirty="0" smtClean="0">
                <a:solidFill>
                  <a:srgbClr val="FFFF00"/>
                </a:solidFill>
              </a:rPr>
              <a:t> yang </a:t>
            </a:r>
            <a:r>
              <a:rPr lang="en-US" sz="2000" dirty="0" err="1" smtClean="0">
                <a:solidFill>
                  <a:srgbClr val="FFFF00"/>
                </a:solidFill>
              </a:rPr>
              <a:t>sesungguhnya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berbeda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dari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estimasi</a:t>
            </a:r>
            <a:r>
              <a:rPr lang="en-US" sz="2000" dirty="0" smtClean="0">
                <a:solidFill>
                  <a:srgbClr val="FFFF00"/>
                </a:solidFill>
              </a:rPr>
              <a:t> yang </a:t>
            </a:r>
            <a:r>
              <a:rPr lang="en-US" sz="2000" dirty="0" err="1" smtClean="0">
                <a:solidFill>
                  <a:srgbClr val="FFFF00"/>
                </a:solidFill>
              </a:rPr>
              <a:t>digunakan</a:t>
            </a:r>
            <a:r>
              <a:rPr lang="en-US" sz="2000" dirty="0" smtClean="0">
                <a:solidFill>
                  <a:srgbClr val="FFFF0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solidFill>
                  <a:srgbClr val="FFFF00"/>
                </a:solidFill>
              </a:rPr>
              <a:t>Ada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informasi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baru</a:t>
            </a:r>
            <a:endParaRPr lang="en-US" sz="2000" dirty="0" smtClean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solidFill>
                  <a:srgbClr val="FFFF00"/>
                </a:solidFill>
              </a:rPr>
              <a:t>Salah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saji</a:t>
            </a:r>
            <a:r>
              <a:rPr lang="en-US" sz="2000" dirty="0" smtClean="0">
                <a:solidFill>
                  <a:srgbClr val="FFFF00"/>
                </a:solidFill>
              </a:rPr>
              <a:t> yang </a:t>
            </a:r>
            <a:r>
              <a:rPr lang="en-US" sz="2000" dirty="0" err="1" smtClean="0">
                <a:solidFill>
                  <a:srgbClr val="FFFF00"/>
                </a:solidFill>
              </a:rPr>
              <a:t>tidak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terduga</a:t>
            </a:r>
            <a:r>
              <a:rPr lang="en-US" sz="2000" dirty="0" smtClean="0">
                <a:solidFill>
                  <a:srgbClr val="FFFF00"/>
                </a:solidFill>
              </a:rPr>
              <a:t> yang </a:t>
            </a:r>
            <a:r>
              <a:rPr lang="en-US" sz="2000" dirty="0" err="1" smtClean="0">
                <a:solidFill>
                  <a:srgbClr val="FFFF00"/>
                </a:solidFill>
              </a:rPr>
              <a:t>menyebabkan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angka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materialitas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untuk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jenis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transaksi</a:t>
            </a:r>
            <a:r>
              <a:rPr lang="en-US" sz="2000" dirty="0" smtClean="0">
                <a:solidFill>
                  <a:srgbClr val="FFFF00"/>
                </a:solidFill>
              </a:rPr>
              <a:t>, </a:t>
            </a:r>
            <a:r>
              <a:rPr lang="en-US" sz="2000" dirty="0" err="1" smtClean="0">
                <a:solidFill>
                  <a:srgbClr val="FFFF00"/>
                </a:solidFill>
              </a:rPr>
              <a:t>saldo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akun</a:t>
            </a:r>
            <a:r>
              <a:rPr lang="en-US" sz="2000" dirty="0" smtClean="0">
                <a:solidFill>
                  <a:srgbClr val="FFFF00"/>
                </a:solidFill>
              </a:rPr>
              <a:t>, </a:t>
            </a:r>
            <a:r>
              <a:rPr lang="en-US" sz="2000" dirty="0" err="1" smtClean="0">
                <a:solidFill>
                  <a:srgbClr val="FFFF00"/>
                </a:solidFill>
              </a:rPr>
              <a:t>atau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pengungkapan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tertentu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terlampaui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Perubahan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Dalam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Penilaian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Risiko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204864"/>
            <a:ext cx="7787208" cy="3921299"/>
          </a:xfrm>
        </p:spPr>
        <p:txBody>
          <a:bodyPr/>
          <a:lstStyle/>
          <a:p>
            <a:pPr algn="just">
              <a:buNone/>
            </a:pPr>
            <a:r>
              <a:rPr lang="en-US" dirty="0" smtClean="0">
                <a:solidFill>
                  <a:schemeClr val="accent3">
                    <a:lumMod val="85000"/>
                  </a:schemeClr>
                </a:solidFill>
              </a:rPr>
              <a:t>		</a:t>
            </a:r>
            <a:r>
              <a:rPr lang="en-US" dirty="0" err="1" smtClean="0">
                <a:solidFill>
                  <a:schemeClr val="accent3">
                    <a:lumMod val="85000"/>
                  </a:schemeClr>
                </a:solidFill>
              </a:rPr>
              <a:t>Penilaian</a:t>
            </a:r>
            <a:r>
              <a:rPr lang="en-US" dirty="0" smtClean="0">
                <a:solidFill>
                  <a:schemeClr val="accent3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85000"/>
                  </a:schemeClr>
                </a:solidFill>
              </a:rPr>
              <a:t>risiko</a:t>
            </a:r>
            <a:r>
              <a:rPr lang="en-US" dirty="0" smtClean="0">
                <a:solidFill>
                  <a:schemeClr val="accent3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85000"/>
                  </a:schemeClr>
                </a:solidFill>
              </a:rPr>
              <a:t>pada</a:t>
            </a:r>
            <a:r>
              <a:rPr lang="en-US" dirty="0" smtClean="0">
                <a:solidFill>
                  <a:schemeClr val="accent3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85000"/>
                  </a:schemeClr>
                </a:solidFill>
              </a:rPr>
              <a:t>tingkat</a:t>
            </a:r>
            <a:r>
              <a:rPr lang="en-US" dirty="0" smtClean="0">
                <a:solidFill>
                  <a:schemeClr val="accent3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85000"/>
                  </a:schemeClr>
                </a:solidFill>
              </a:rPr>
              <a:t>asersi</a:t>
            </a:r>
            <a:r>
              <a:rPr lang="en-US" dirty="0" smtClean="0">
                <a:solidFill>
                  <a:schemeClr val="accent3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85000"/>
                  </a:schemeClr>
                </a:solidFill>
              </a:rPr>
              <a:t>seringkali</a:t>
            </a:r>
            <a:r>
              <a:rPr lang="en-US" dirty="0" smtClean="0">
                <a:solidFill>
                  <a:schemeClr val="accent3">
                    <a:lumMod val="85000"/>
                  </a:schemeClr>
                </a:solidFill>
              </a:rPr>
              <a:t>  </a:t>
            </a:r>
            <a:r>
              <a:rPr lang="en-US" dirty="0" err="1" smtClean="0">
                <a:solidFill>
                  <a:schemeClr val="accent3">
                    <a:lumMod val="85000"/>
                  </a:schemeClr>
                </a:solidFill>
              </a:rPr>
              <a:t>didasarkan</a:t>
            </a:r>
            <a:r>
              <a:rPr lang="en-US" dirty="0" smtClean="0">
                <a:solidFill>
                  <a:schemeClr val="accent3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85000"/>
                  </a:schemeClr>
                </a:solidFill>
              </a:rPr>
              <a:t>atas</a:t>
            </a:r>
            <a:r>
              <a:rPr lang="en-US" dirty="0" smtClean="0">
                <a:solidFill>
                  <a:schemeClr val="accent3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85000"/>
                  </a:schemeClr>
                </a:solidFill>
              </a:rPr>
              <a:t>bukti</a:t>
            </a:r>
            <a:r>
              <a:rPr lang="en-US" dirty="0" smtClean="0">
                <a:solidFill>
                  <a:schemeClr val="accent3">
                    <a:lumMod val="85000"/>
                  </a:schemeClr>
                </a:solidFill>
              </a:rPr>
              <a:t> audit yang </a:t>
            </a:r>
            <a:r>
              <a:rPr lang="en-US" dirty="0" err="1" smtClean="0">
                <a:solidFill>
                  <a:schemeClr val="accent3">
                    <a:lumMod val="85000"/>
                  </a:schemeClr>
                </a:solidFill>
              </a:rPr>
              <a:t>tersedia</a:t>
            </a:r>
            <a:r>
              <a:rPr lang="en-US" dirty="0" smtClean="0">
                <a:solidFill>
                  <a:schemeClr val="accent3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85000"/>
                  </a:schemeClr>
                </a:solidFill>
              </a:rPr>
              <a:t>sebelum</a:t>
            </a:r>
            <a:r>
              <a:rPr lang="en-US" dirty="0" smtClean="0">
                <a:solidFill>
                  <a:schemeClr val="accent3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85000"/>
                  </a:schemeClr>
                </a:solidFill>
              </a:rPr>
              <a:t>prosedur</a:t>
            </a:r>
            <a:r>
              <a:rPr lang="en-US" dirty="0" smtClean="0">
                <a:solidFill>
                  <a:schemeClr val="accent3">
                    <a:lumMod val="85000"/>
                  </a:schemeClr>
                </a:solidFill>
              </a:rPr>
              <a:t> audit </a:t>
            </a:r>
            <a:r>
              <a:rPr lang="en-US" dirty="0" err="1" smtClean="0">
                <a:solidFill>
                  <a:schemeClr val="accent3">
                    <a:lumMod val="85000"/>
                  </a:schemeClr>
                </a:solidFill>
              </a:rPr>
              <a:t>lanjut</a:t>
            </a:r>
            <a:r>
              <a:rPr lang="en-US" dirty="0" smtClean="0">
                <a:solidFill>
                  <a:schemeClr val="accent3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85000"/>
                  </a:schemeClr>
                </a:solidFill>
              </a:rPr>
              <a:t>dilaksanakan</a:t>
            </a:r>
            <a:r>
              <a:rPr lang="en-US" dirty="0" smtClean="0">
                <a:solidFill>
                  <a:schemeClr val="accent3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85000"/>
                  </a:schemeClr>
                </a:solidFill>
              </a:rPr>
              <a:t>informasi</a:t>
            </a:r>
            <a:r>
              <a:rPr lang="en-US" dirty="0" smtClean="0">
                <a:solidFill>
                  <a:schemeClr val="accent3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85000"/>
                  </a:schemeClr>
                </a:solidFill>
              </a:rPr>
              <a:t>baru</a:t>
            </a:r>
            <a:r>
              <a:rPr lang="en-US" dirty="0" smtClean="0">
                <a:solidFill>
                  <a:schemeClr val="accent3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85000"/>
                  </a:schemeClr>
                </a:solidFill>
              </a:rPr>
              <a:t>mungkin</a:t>
            </a:r>
            <a:r>
              <a:rPr lang="en-US" dirty="0" smtClean="0">
                <a:solidFill>
                  <a:schemeClr val="accent3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85000"/>
                  </a:schemeClr>
                </a:solidFill>
              </a:rPr>
              <a:t>diperoleh</a:t>
            </a:r>
            <a:r>
              <a:rPr lang="en-US" dirty="0" smtClean="0">
                <a:solidFill>
                  <a:schemeClr val="accent3">
                    <a:lumMod val="8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3">
                    <a:lumMod val="85000"/>
                  </a:schemeClr>
                </a:solidFill>
              </a:rPr>
              <a:t>Informasi</a:t>
            </a:r>
            <a:r>
              <a:rPr lang="en-US" dirty="0" smtClean="0">
                <a:solidFill>
                  <a:schemeClr val="accent3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85000"/>
                  </a:schemeClr>
                </a:solidFill>
              </a:rPr>
              <a:t>baru</a:t>
            </a:r>
            <a:r>
              <a:rPr lang="en-US" dirty="0" smtClean="0">
                <a:solidFill>
                  <a:schemeClr val="accent3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85000"/>
                  </a:schemeClr>
                </a:solidFill>
              </a:rPr>
              <a:t>ini</a:t>
            </a:r>
            <a:r>
              <a:rPr lang="en-US" dirty="0" smtClean="0">
                <a:solidFill>
                  <a:schemeClr val="accent3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85000"/>
                  </a:schemeClr>
                </a:solidFill>
              </a:rPr>
              <a:t>bisa</a:t>
            </a:r>
            <a:r>
              <a:rPr lang="en-US" dirty="0" smtClean="0">
                <a:solidFill>
                  <a:schemeClr val="accent3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85000"/>
                  </a:schemeClr>
                </a:solidFill>
              </a:rPr>
              <a:t>menyebabkan</a:t>
            </a:r>
            <a:r>
              <a:rPr lang="en-US" dirty="0" smtClean="0">
                <a:solidFill>
                  <a:schemeClr val="accent3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85000"/>
                  </a:schemeClr>
                </a:solidFill>
              </a:rPr>
              <a:t>penilaian</a:t>
            </a:r>
            <a:r>
              <a:rPr lang="en-US" dirty="0" smtClean="0">
                <a:solidFill>
                  <a:schemeClr val="accent3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85000"/>
                  </a:schemeClr>
                </a:solidFill>
              </a:rPr>
              <a:t>risiko</a:t>
            </a:r>
            <a:r>
              <a:rPr lang="en-US" dirty="0" smtClean="0">
                <a:solidFill>
                  <a:schemeClr val="accent3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85000"/>
                  </a:schemeClr>
                </a:solidFill>
              </a:rPr>
              <a:t>semula</a:t>
            </a:r>
            <a:r>
              <a:rPr lang="en-US" dirty="0" smtClean="0">
                <a:solidFill>
                  <a:schemeClr val="accent3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85000"/>
                  </a:schemeClr>
                </a:solidFill>
              </a:rPr>
              <a:t>perlu</a:t>
            </a:r>
            <a:r>
              <a:rPr lang="en-US" dirty="0" smtClean="0">
                <a:solidFill>
                  <a:schemeClr val="accent3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85000"/>
                  </a:schemeClr>
                </a:solidFill>
              </a:rPr>
              <a:t>dimodifikasi</a:t>
            </a:r>
            <a:r>
              <a:rPr lang="en-US" dirty="0" smtClean="0">
                <a:solidFill>
                  <a:schemeClr val="accent3">
                    <a:lumMod val="85000"/>
                  </a:schemeClr>
                </a:solidFill>
              </a:rPr>
              <a:t>. </a:t>
            </a:r>
            <a:endParaRPr lang="en-US" dirty="0">
              <a:solidFill>
                <a:schemeClr val="accent3">
                  <a:lumMod val="85000"/>
                </a:schemeClr>
              </a:solidFill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Evaluasi</a:t>
            </a: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Dampak</a:t>
            </a: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Salah</a:t>
            </a: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Saji</a:t>
            </a:r>
            <a:endParaRPr lang="en-US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600200"/>
            <a:ext cx="7283152" cy="4525963"/>
          </a:xfrm>
        </p:spPr>
        <p:txBody>
          <a:bodyPr/>
          <a:lstStyle/>
          <a:p>
            <a:pPr>
              <a:buNone/>
            </a:pPr>
            <a:r>
              <a:rPr lang="en-US" sz="2000" dirty="0" err="1" smtClean="0">
                <a:solidFill>
                  <a:srgbClr val="FFFF00"/>
                </a:solidFill>
              </a:rPr>
              <a:t>Sumber</a:t>
            </a:r>
            <a:r>
              <a:rPr lang="en-US" sz="2000" dirty="0" smtClean="0">
                <a:solidFill>
                  <a:srgbClr val="FFFF00"/>
                </a:solidFill>
              </a:rPr>
              <a:t> – </a:t>
            </a:r>
            <a:r>
              <a:rPr lang="en-US" sz="2000" dirty="0" err="1" smtClean="0">
                <a:solidFill>
                  <a:srgbClr val="FFFF00"/>
                </a:solidFill>
              </a:rPr>
              <a:t>sumber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penyebab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salah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saji</a:t>
            </a:r>
            <a:r>
              <a:rPr lang="en-US" sz="2000" dirty="0" smtClean="0">
                <a:solidFill>
                  <a:srgbClr val="FFFF00"/>
                </a:solidFill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FFFF00"/>
                </a:solidFill>
              </a:rPr>
              <a:t>Sumber</a:t>
            </a:r>
            <a:r>
              <a:rPr lang="en-US" sz="2000" dirty="0" smtClean="0">
                <a:solidFill>
                  <a:srgbClr val="FFFF00"/>
                </a:solidFill>
              </a:rPr>
              <a:t> data yang </a:t>
            </a:r>
            <a:r>
              <a:rPr lang="en-US" sz="2000" dirty="0" err="1" smtClean="0">
                <a:solidFill>
                  <a:srgbClr val="FFFF00"/>
                </a:solidFill>
              </a:rPr>
              <a:t>tidak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akurat</a:t>
            </a:r>
            <a:endParaRPr lang="en-US" sz="2000" dirty="0" smtClean="0">
              <a:solidFill>
                <a:srgbClr val="FFFF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FFFF00"/>
                </a:solidFill>
              </a:rPr>
              <a:t>Kealpaan</a:t>
            </a:r>
            <a:endParaRPr lang="en-US" sz="2000" dirty="0" smtClean="0">
              <a:solidFill>
                <a:srgbClr val="FFFF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FFFF00"/>
                </a:solidFill>
              </a:rPr>
              <a:t>Transaksi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signifikan</a:t>
            </a:r>
            <a:endParaRPr lang="en-US" sz="2000" dirty="0" smtClean="0">
              <a:solidFill>
                <a:srgbClr val="FFFF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FFFF00"/>
                </a:solidFill>
              </a:rPr>
              <a:t>Journal entries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FFFF00"/>
                </a:solidFill>
              </a:rPr>
              <a:t>Kekeliruan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estimasi</a:t>
            </a:r>
            <a:endParaRPr lang="en-US" sz="2000" dirty="0" smtClean="0">
              <a:solidFill>
                <a:srgbClr val="FFFF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FFFF00"/>
                </a:solidFill>
              </a:rPr>
              <a:t>Kekeliruan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dalam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nilai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wajar</a:t>
            </a:r>
            <a:endParaRPr lang="en-US" sz="2000" dirty="0" smtClean="0">
              <a:solidFill>
                <a:srgbClr val="FFFF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FFFF00"/>
                </a:solidFill>
              </a:rPr>
              <a:t>Pemilihan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dan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penerapan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kebijakan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akuntansi</a:t>
            </a:r>
            <a:endParaRPr lang="en-US" sz="2000" dirty="0" smtClean="0">
              <a:solidFill>
                <a:srgbClr val="FFFF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FFFF00"/>
                </a:solidFill>
              </a:rPr>
              <a:t>Salah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saji</a:t>
            </a:r>
            <a:r>
              <a:rPr lang="en-US" sz="2000" dirty="0" smtClean="0">
                <a:solidFill>
                  <a:srgbClr val="FFFF00"/>
                </a:solidFill>
              </a:rPr>
              <a:t> yang </a:t>
            </a:r>
            <a:r>
              <a:rPr lang="en-US" sz="2000" dirty="0" err="1" smtClean="0">
                <a:solidFill>
                  <a:srgbClr val="FFFF00"/>
                </a:solidFill>
              </a:rPr>
              <a:t>tidak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dikoreksi</a:t>
            </a:r>
            <a:endParaRPr lang="en-US" sz="2000" dirty="0" smtClean="0">
              <a:solidFill>
                <a:srgbClr val="FFFF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FFFF00"/>
                </a:solidFill>
              </a:rPr>
              <a:t>Pengakuan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pendapatan</a:t>
            </a:r>
            <a:endParaRPr lang="en-US" sz="2000" dirty="0" smtClean="0">
              <a:solidFill>
                <a:srgbClr val="FFFF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FFFF00"/>
                </a:solidFill>
              </a:rPr>
              <a:t>Kelemahan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pengendalian</a:t>
            </a:r>
            <a:r>
              <a:rPr lang="en-US" sz="2000" dirty="0" smtClean="0">
                <a:solidFill>
                  <a:srgbClr val="FFFF00"/>
                </a:solidFill>
              </a:rPr>
              <a:t> intern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FFFF00"/>
                </a:solidFill>
              </a:rPr>
              <a:t>Penyajian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atau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pengungkapan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dalam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laporan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keuangan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Pernyataan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Tertulis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844824"/>
            <a:ext cx="7571184" cy="4281339"/>
          </a:xfrm>
        </p:spPr>
        <p:txBody>
          <a:bodyPr/>
          <a:lstStyle/>
          <a:p>
            <a:pPr algn="just">
              <a:buNone/>
            </a:pPr>
            <a:r>
              <a:rPr lang="en-US" dirty="0" smtClean="0">
                <a:solidFill>
                  <a:srgbClr val="FFFF00"/>
                </a:solidFill>
              </a:rPr>
              <a:t>		</a:t>
            </a:r>
            <a:r>
              <a:rPr lang="en-US" dirty="0" err="1" smtClean="0">
                <a:solidFill>
                  <a:srgbClr val="FFFF00"/>
                </a:solidFill>
              </a:rPr>
              <a:t>Tanggung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jawab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manajemen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dibuktikan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dengan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pernyataan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tertulis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dari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manajemen</a:t>
            </a:r>
            <a:r>
              <a:rPr lang="en-US" dirty="0" smtClean="0">
                <a:solidFill>
                  <a:srgbClr val="FFFF00"/>
                </a:solidFill>
              </a:rPr>
              <a:t>. </a:t>
            </a:r>
            <a:r>
              <a:rPr lang="en-US" dirty="0" err="1" smtClean="0">
                <a:solidFill>
                  <a:srgbClr val="FFFF00"/>
                </a:solidFill>
              </a:rPr>
              <a:t>Pernyataan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tertulis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ini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menegaskan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bahwa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salah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saji</a:t>
            </a:r>
            <a:r>
              <a:rPr lang="en-US" dirty="0" smtClean="0">
                <a:solidFill>
                  <a:srgbClr val="FFFF00"/>
                </a:solidFill>
              </a:rPr>
              <a:t> yang </a:t>
            </a:r>
            <a:r>
              <a:rPr lang="en-US" dirty="0" err="1" smtClean="0">
                <a:solidFill>
                  <a:srgbClr val="FFFF00"/>
                </a:solidFill>
              </a:rPr>
              <a:t>tidak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dikoreksi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menurut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pendapat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manajemen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adalah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tidak</a:t>
            </a:r>
            <a:r>
              <a:rPr lang="en-US" dirty="0" smtClean="0">
                <a:solidFill>
                  <a:srgbClr val="FFFF00"/>
                </a:solidFill>
              </a:rPr>
              <a:t> material.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Bukti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Audit Yang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Cukup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Dan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Tepat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772816"/>
            <a:ext cx="7848872" cy="4353347"/>
          </a:xfrm>
        </p:spPr>
        <p:txBody>
          <a:bodyPr/>
          <a:lstStyle/>
          <a:p>
            <a:pPr>
              <a:buNone/>
            </a:pPr>
            <a:r>
              <a:rPr lang="en-US" sz="2800" dirty="0" err="1" smtClean="0">
                <a:solidFill>
                  <a:srgbClr val="FF66FF"/>
                </a:solidFill>
              </a:rPr>
              <a:t>Faktor</a:t>
            </a:r>
            <a:r>
              <a:rPr lang="en-US" sz="2800" dirty="0" smtClean="0">
                <a:solidFill>
                  <a:srgbClr val="FF66FF"/>
                </a:solidFill>
              </a:rPr>
              <a:t> – </a:t>
            </a:r>
            <a:r>
              <a:rPr lang="en-US" sz="2800" dirty="0" err="1" smtClean="0">
                <a:solidFill>
                  <a:srgbClr val="FF66FF"/>
                </a:solidFill>
              </a:rPr>
              <a:t>faktor</a:t>
            </a:r>
            <a:r>
              <a:rPr lang="en-US" sz="2800" dirty="0" smtClean="0">
                <a:solidFill>
                  <a:srgbClr val="FF66FF"/>
                </a:solidFill>
              </a:rPr>
              <a:t> yang </a:t>
            </a:r>
            <a:r>
              <a:rPr lang="en-US" sz="2800" dirty="0" err="1" smtClean="0">
                <a:solidFill>
                  <a:srgbClr val="FF66FF"/>
                </a:solidFill>
              </a:rPr>
              <a:t>harus</a:t>
            </a:r>
            <a:r>
              <a:rPr lang="en-US" sz="2800" dirty="0" smtClean="0">
                <a:solidFill>
                  <a:srgbClr val="FF66FF"/>
                </a:solidFill>
              </a:rPr>
              <a:t> </a:t>
            </a:r>
            <a:r>
              <a:rPr lang="en-US" sz="2800" dirty="0" err="1" smtClean="0">
                <a:solidFill>
                  <a:srgbClr val="FF66FF"/>
                </a:solidFill>
              </a:rPr>
              <a:t>dipertimbangkan</a:t>
            </a:r>
            <a:r>
              <a:rPr lang="en-US" sz="2800" dirty="0" smtClean="0">
                <a:solidFill>
                  <a:srgbClr val="FF66FF"/>
                </a:solidFill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FF66FF"/>
                </a:solidFill>
              </a:rPr>
              <a:t>Materialitas</a:t>
            </a:r>
            <a:r>
              <a:rPr lang="en-US" sz="2800" dirty="0" smtClean="0">
                <a:solidFill>
                  <a:srgbClr val="FF66FF"/>
                </a:solidFill>
              </a:rPr>
              <a:t> </a:t>
            </a:r>
            <a:r>
              <a:rPr lang="en-US" sz="2800" dirty="0" err="1" smtClean="0">
                <a:solidFill>
                  <a:srgbClr val="FF66FF"/>
                </a:solidFill>
              </a:rPr>
              <a:t>salah</a:t>
            </a:r>
            <a:r>
              <a:rPr lang="en-US" sz="2800" dirty="0" smtClean="0">
                <a:solidFill>
                  <a:srgbClr val="FF66FF"/>
                </a:solidFill>
              </a:rPr>
              <a:t> </a:t>
            </a:r>
            <a:r>
              <a:rPr lang="en-US" sz="2800" dirty="0" err="1" smtClean="0">
                <a:solidFill>
                  <a:srgbClr val="FF66FF"/>
                </a:solidFill>
              </a:rPr>
              <a:t>saji</a:t>
            </a:r>
            <a:endParaRPr lang="en-US" sz="2800" dirty="0" smtClean="0">
              <a:solidFill>
                <a:srgbClr val="FF66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FF66FF"/>
                </a:solidFill>
              </a:rPr>
              <a:t>Tanggapan</a:t>
            </a:r>
            <a:r>
              <a:rPr lang="en-US" sz="2800" dirty="0" smtClean="0">
                <a:solidFill>
                  <a:srgbClr val="FF66FF"/>
                </a:solidFill>
              </a:rPr>
              <a:t> </a:t>
            </a:r>
            <a:r>
              <a:rPr lang="en-US" sz="2800" dirty="0" err="1" smtClean="0">
                <a:solidFill>
                  <a:srgbClr val="FF66FF"/>
                </a:solidFill>
              </a:rPr>
              <a:t>manajemen</a:t>
            </a:r>
            <a:endParaRPr lang="en-US" sz="2800" dirty="0" smtClean="0">
              <a:solidFill>
                <a:srgbClr val="FF66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FF66FF"/>
                </a:solidFill>
              </a:rPr>
              <a:t>Pengalaman</a:t>
            </a:r>
            <a:r>
              <a:rPr lang="en-US" sz="2800" dirty="0" smtClean="0">
                <a:solidFill>
                  <a:srgbClr val="FF66FF"/>
                </a:solidFill>
              </a:rPr>
              <a:t> yang </a:t>
            </a:r>
            <a:r>
              <a:rPr lang="en-US" sz="2800" dirty="0" err="1" smtClean="0">
                <a:solidFill>
                  <a:srgbClr val="FF66FF"/>
                </a:solidFill>
              </a:rPr>
              <a:t>lalu</a:t>
            </a:r>
            <a:endParaRPr lang="en-US" sz="2800" dirty="0" smtClean="0">
              <a:solidFill>
                <a:srgbClr val="FF66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FF66FF"/>
                </a:solidFill>
              </a:rPr>
              <a:t>Hasil</a:t>
            </a:r>
            <a:r>
              <a:rPr lang="en-US" sz="2800" dirty="0" smtClean="0">
                <a:solidFill>
                  <a:srgbClr val="FF66FF"/>
                </a:solidFill>
              </a:rPr>
              <a:t> </a:t>
            </a:r>
            <a:r>
              <a:rPr lang="en-US" sz="2800" dirty="0" err="1" smtClean="0">
                <a:solidFill>
                  <a:srgbClr val="FF66FF"/>
                </a:solidFill>
              </a:rPr>
              <a:t>dari</a:t>
            </a:r>
            <a:r>
              <a:rPr lang="en-US" sz="2800" dirty="0" smtClean="0">
                <a:solidFill>
                  <a:srgbClr val="FF66FF"/>
                </a:solidFill>
              </a:rPr>
              <a:t> </a:t>
            </a:r>
            <a:r>
              <a:rPr lang="en-US" sz="2800" dirty="0" err="1" smtClean="0">
                <a:solidFill>
                  <a:srgbClr val="FF66FF"/>
                </a:solidFill>
              </a:rPr>
              <a:t>pelaksanaan</a:t>
            </a:r>
            <a:r>
              <a:rPr lang="en-US" sz="2800" dirty="0" smtClean="0">
                <a:solidFill>
                  <a:srgbClr val="FF66FF"/>
                </a:solidFill>
              </a:rPr>
              <a:t> </a:t>
            </a:r>
            <a:r>
              <a:rPr lang="en-US" sz="2800" dirty="0" err="1" smtClean="0">
                <a:solidFill>
                  <a:srgbClr val="FF66FF"/>
                </a:solidFill>
              </a:rPr>
              <a:t>prosedur</a:t>
            </a:r>
            <a:r>
              <a:rPr lang="en-US" sz="2800" dirty="0" smtClean="0">
                <a:solidFill>
                  <a:srgbClr val="FF66FF"/>
                </a:solidFill>
              </a:rPr>
              <a:t> audit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FF66FF"/>
                </a:solidFill>
              </a:rPr>
              <a:t>Kualitas</a:t>
            </a:r>
            <a:r>
              <a:rPr lang="en-US" sz="2800" dirty="0" smtClean="0">
                <a:solidFill>
                  <a:srgbClr val="FF66FF"/>
                </a:solidFill>
              </a:rPr>
              <a:t> </a:t>
            </a:r>
            <a:r>
              <a:rPr lang="en-US" sz="2800" dirty="0" err="1" smtClean="0">
                <a:solidFill>
                  <a:srgbClr val="FF66FF"/>
                </a:solidFill>
              </a:rPr>
              <a:t>informasi</a:t>
            </a:r>
            <a:endParaRPr lang="en-US" sz="2800" dirty="0" smtClean="0">
              <a:solidFill>
                <a:srgbClr val="FF66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FF66FF"/>
                </a:solidFill>
              </a:rPr>
              <a:t>Persuasif</a:t>
            </a:r>
            <a:endParaRPr lang="en-US" sz="2800" dirty="0" smtClean="0">
              <a:solidFill>
                <a:srgbClr val="FF66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FF66FF"/>
                </a:solidFill>
              </a:rPr>
              <a:t>Pemahaman</a:t>
            </a:r>
            <a:r>
              <a:rPr lang="en-US" sz="2800" dirty="0" smtClean="0">
                <a:solidFill>
                  <a:srgbClr val="FF66FF"/>
                </a:solidFill>
              </a:rPr>
              <a:t> </a:t>
            </a:r>
            <a:r>
              <a:rPr lang="en-US" sz="2800" dirty="0" err="1" smtClean="0">
                <a:solidFill>
                  <a:srgbClr val="FF66FF"/>
                </a:solidFill>
              </a:rPr>
              <a:t>mengenai</a:t>
            </a:r>
            <a:r>
              <a:rPr lang="en-US" sz="2800" dirty="0" smtClean="0">
                <a:solidFill>
                  <a:srgbClr val="FF66FF"/>
                </a:solidFill>
              </a:rPr>
              <a:t> </a:t>
            </a:r>
            <a:r>
              <a:rPr lang="en-US" sz="2800" dirty="0" err="1" smtClean="0">
                <a:solidFill>
                  <a:srgbClr val="FF66FF"/>
                </a:solidFill>
              </a:rPr>
              <a:t>entitas</a:t>
            </a:r>
            <a:endParaRPr lang="en-US" sz="2800" dirty="0">
              <a:solidFill>
                <a:srgbClr val="FF66FF"/>
              </a:solidFill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Prosedur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Analitikal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Akhir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pPr algn="just"/>
            <a:r>
              <a:rPr lang="en-US" dirty="0" err="1" smtClean="0">
                <a:solidFill>
                  <a:srgbClr val="00FF00"/>
                </a:solidFill>
              </a:rPr>
              <a:t>Mengidentifikasi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 err="1" smtClean="0">
                <a:solidFill>
                  <a:srgbClr val="00FF00"/>
                </a:solidFill>
              </a:rPr>
              <a:t>risiko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 err="1" smtClean="0">
                <a:solidFill>
                  <a:srgbClr val="00FF00"/>
                </a:solidFill>
              </a:rPr>
              <a:t>salah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 err="1" smtClean="0">
                <a:solidFill>
                  <a:srgbClr val="00FF00"/>
                </a:solidFill>
              </a:rPr>
              <a:t>saji</a:t>
            </a:r>
            <a:r>
              <a:rPr lang="en-US" dirty="0" smtClean="0">
                <a:solidFill>
                  <a:srgbClr val="00FF00"/>
                </a:solidFill>
              </a:rPr>
              <a:t> yang material, yang </a:t>
            </a:r>
            <a:r>
              <a:rPr lang="en-US" dirty="0" err="1" smtClean="0">
                <a:solidFill>
                  <a:srgbClr val="00FF00"/>
                </a:solidFill>
              </a:rPr>
              <a:t>sebelumnya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 err="1" smtClean="0">
                <a:solidFill>
                  <a:srgbClr val="00FF00"/>
                </a:solidFill>
              </a:rPr>
              <a:t>tidak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 err="1" smtClean="0">
                <a:solidFill>
                  <a:srgbClr val="00FF00"/>
                </a:solidFill>
              </a:rPr>
              <a:t>diketahui</a:t>
            </a:r>
            <a:endParaRPr lang="en-US" dirty="0" smtClean="0">
              <a:solidFill>
                <a:srgbClr val="00FF00"/>
              </a:solidFill>
            </a:endParaRPr>
          </a:p>
          <a:p>
            <a:pPr algn="just"/>
            <a:r>
              <a:rPr lang="en-US" dirty="0" err="1" smtClean="0">
                <a:solidFill>
                  <a:srgbClr val="00FF00"/>
                </a:solidFill>
              </a:rPr>
              <a:t>Memastikan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 err="1" smtClean="0">
                <a:solidFill>
                  <a:srgbClr val="00FF00"/>
                </a:solidFill>
              </a:rPr>
              <a:t>bahwa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 err="1" smtClean="0">
                <a:solidFill>
                  <a:srgbClr val="00FF00"/>
                </a:solidFill>
              </a:rPr>
              <a:t>kesimpulan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 err="1" smtClean="0">
                <a:solidFill>
                  <a:srgbClr val="00FF00"/>
                </a:solidFill>
              </a:rPr>
              <a:t>mengenai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 err="1" smtClean="0">
                <a:solidFill>
                  <a:srgbClr val="00FF00"/>
                </a:solidFill>
              </a:rPr>
              <a:t>unsur</a:t>
            </a:r>
            <a:r>
              <a:rPr lang="en-US" dirty="0" smtClean="0">
                <a:solidFill>
                  <a:srgbClr val="00FF00"/>
                </a:solidFill>
              </a:rPr>
              <a:t> – </a:t>
            </a:r>
            <a:r>
              <a:rPr lang="en-US" dirty="0" err="1" smtClean="0">
                <a:solidFill>
                  <a:srgbClr val="00FF00"/>
                </a:solidFill>
              </a:rPr>
              <a:t>unsur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 err="1" smtClean="0">
                <a:solidFill>
                  <a:srgbClr val="00FF00"/>
                </a:solidFill>
              </a:rPr>
              <a:t>laporan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 err="1" smtClean="0">
                <a:solidFill>
                  <a:srgbClr val="00FF00"/>
                </a:solidFill>
              </a:rPr>
              <a:t>keuangan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 err="1" smtClean="0">
                <a:solidFill>
                  <a:srgbClr val="00FF00"/>
                </a:solidFill>
              </a:rPr>
              <a:t>dapat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 err="1" smtClean="0">
                <a:solidFill>
                  <a:srgbClr val="00FF00"/>
                </a:solidFill>
              </a:rPr>
              <a:t>didukung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 err="1" smtClean="0">
                <a:solidFill>
                  <a:srgbClr val="00FF00"/>
                </a:solidFill>
              </a:rPr>
              <a:t>dengan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 err="1" smtClean="0">
                <a:solidFill>
                  <a:srgbClr val="00FF00"/>
                </a:solidFill>
              </a:rPr>
              <a:t>bukti</a:t>
            </a:r>
            <a:r>
              <a:rPr lang="en-US" dirty="0" smtClean="0">
                <a:solidFill>
                  <a:srgbClr val="00FF00"/>
                </a:solidFill>
              </a:rPr>
              <a:t> – </a:t>
            </a:r>
            <a:r>
              <a:rPr lang="en-US" dirty="0" err="1" smtClean="0">
                <a:solidFill>
                  <a:srgbClr val="00FF00"/>
                </a:solidFill>
              </a:rPr>
              <a:t>bukti</a:t>
            </a:r>
            <a:r>
              <a:rPr lang="en-US" dirty="0" smtClean="0">
                <a:solidFill>
                  <a:srgbClr val="00FF00"/>
                </a:solidFill>
              </a:rPr>
              <a:t> yang </a:t>
            </a:r>
            <a:r>
              <a:rPr lang="en-US" dirty="0" err="1" smtClean="0">
                <a:solidFill>
                  <a:srgbClr val="00FF00"/>
                </a:solidFill>
              </a:rPr>
              <a:t>diperoleh</a:t>
            </a:r>
            <a:endParaRPr lang="en-US" dirty="0" smtClean="0">
              <a:solidFill>
                <a:srgbClr val="00FF00"/>
              </a:solidFill>
            </a:endParaRPr>
          </a:p>
          <a:p>
            <a:pPr algn="just"/>
            <a:r>
              <a:rPr lang="en-US" dirty="0" err="1" smtClean="0">
                <a:solidFill>
                  <a:srgbClr val="00FF00"/>
                </a:solidFill>
              </a:rPr>
              <a:t>Membantu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 err="1" smtClean="0">
                <a:solidFill>
                  <a:srgbClr val="00FF00"/>
                </a:solidFill>
              </a:rPr>
              <a:t>menyusun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 err="1" smtClean="0">
                <a:solidFill>
                  <a:srgbClr val="00FF00"/>
                </a:solidFill>
              </a:rPr>
              <a:t>kesimpulan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 err="1" smtClean="0">
                <a:solidFill>
                  <a:srgbClr val="00FF00"/>
                </a:solidFill>
              </a:rPr>
              <a:t>umum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 err="1" smtClean="0">
                <a:solidFill>
                  <a:srgbClr val="00FF00"/>
                </a:solidFill>
              </a:rPr>
              <a:t>mengenai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 err="1" smtClean="0">
                <a:solidFill>
                  <a:srgbClr val="00FF00"/>
                </a:solidFill>
              </a:rPr>
              <a:t>kewajaran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 err="1" smtClean="0">
                <a:solidFill>
                  <a:srgbClr val="00FF00"/>
                </a:solidFill>
              </a:rPr>
              <a:t>laporan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 err="1" smtClean="0">
                <a:solidFill>
                  <a:srgbClr val="00FF00"/>
                </a:solidFill>
              </a:rPr>
              <a:t>keuangan</a:t>
            </a:r>
            <a:endParaRPr lang="en-US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KOMUNIKASI DENGAN TCWG</a:t>
            </a:r>
            <a:endParaRPr lang="en-US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4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</Template>
  <TotalTime>394</TotalTime>
  <Words>357</Words>
  <Application>Microsoft Office PowerPoint</Application>
  <PresentationFormat>On-screen Show (4:3)</PresentationFormat>
  <Paragraphs>115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Wingdings</vt:lpstr>
      <vt:lpstr>Theme4</vt:lpstr>
      <vt:lpstr> TAHAP TERAKHIR PROSES AUDIT</vt:lpstr>
      <vt:lpstr>MENGEVALUASI BUKTI AUDIT</vt:lpstr>
      <vt:lpstr>Menilai Kembali Meterialitas</vt:lpstr>
      <vt:lpstr>Perubahan Dalam Penilaian Risiko</vt:lpstr>
      <vt:lpstr>Evaluasi Dampak Salah Saji</vt:lpstr>
      <vt:lpstr>Pernyataan Tertulis</vt:lpstr>
      <vt:lpstr>Bukti Audit Yang Cukup Dan Tepat</vt:lpstr>
      <vt:lpstr>Prosedur Analitikal Akhir</vt:lpstr>
      <vt:lpstr>KOMUNIKASI DENGAN TCWG</vt:lpstr>
      <vt:lpstr>Hal – Hal Yang Dikomunikasikan</vt:lpstr>
      <vt:lpstr>Tinjauan Umum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31-32-33</dc:title>
  <dc:creator>Microsoft</dc:creator>
  <cp:lastModifiedBy>HP</cp:lastModifiedBy>
  <cp:revision>33</cp:revision>
  <dcterms:created xsi:type="dcterms:W3CDTF">2014-01-03T09:40:13Z</dcterms:created>
  <dcterms:modified xsi:type="dcterms:W3CDTF">2017-10-15T17:54:52Z</dcterms:modified>
</cp:coreProperties>
</file>